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4.xml" ContentType="application/vnd.openxmlformats-officedocument.presentationml.notesSlide+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Slides/notesSlide3.xml" ContentType="application/vnd.openxmlformats-officedocument.presentationml.notesSlide+xml"/>
  <Override PartName="/ppt/notesSlides/notesSlide2.xml" ContentType="application/vnd.openxmlformats-officedocument.presentationml.notesSlide+xml"/>
  <Override PartName="/ppt/slideLayouts/slideLayout5.xml" ContentType="application/vnd.openxmlformats-officedocument.presentationml.slideLayou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2.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744" r:id="rId2"/>
    <p:sldMasterId id="2147483695" r:id="rId3"/>
    <p:sldMasterId id="2147483746" r:id="rId4"/>
  </p:sldMasterIdLst>
  <p:notesMasterIdLst>
    <p:notesMasterId r:id="rId31"/>
  </p:notesMasterIdLst>
  <p:handoutMasterIdLst>
    <p:handoutMasterId r:id="rId32"/>
  </p:handoutMasterIdLst>
  <p:sldIdLst>
    <p:sldId id="272" r:id="rId5"/>
    <p:sldId id="278" r:id="rId6"/>
    <p:sldId id="279" r:id="rId7"/>
    <p:sldId id="354" r:id="rId8"/>
    <p:sldId id="332" r:id="rId9"/>
    <p:sldId id="355" r:id="rId10"/>
    <p:sldId id="348" r:id="rId11"/>
    <p:sldId id="347" r:id="rId12"/>
    <p:sldId id="349" r:id="rId13"/>
    <p:sldId id="333" r:id="rId14"/>
    <p:sldId id="339" r:id="rId15"/>
    <p:sldId id="337" r:id="rId16"/>
    <p:sldId id="338" r:id="rId17"/>
    <p:sldId id="346" r:id="rId18"/>
    <p:sldId id="341" r:id="rId19"/>
    <p:sldId id="342" r:id="rId20"/>
    <p:sldId id="343" r:id="rId21"/>
    <p:sldId id="351" r:id="rId22"/>
    <p:sldId id="344" r:id="rId23"/>
    <p:sldId id="352" r:id="rId24"/>
    <p:sldId id="322" r:id="rId25"/>
    <p:sldId id="335" r:id="rId26"/>
    <p:sldId id="345" r:id="rId27"/>
    <p:sldId id="327" r:id="rId28"/>
    <p:sldId id="305" r:id="rId29"/>
    <p:sldId id="302" r:id="rId30"/>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002A7E"/>
    <a:srgbClr val="CC00CC"/>
    <a:srgbClr val="7EB8EC"/>
    <a:srgbClr val="88CFDE"/>
    <a:srgbClr val="B7E2EE"/>
    <a:srgbClr val="12284B"/>
    <a:srgbClr val="415464"/>
    <a:srgbClr val="61A1D5"/>
    <a:srgbClr val="6D97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201" autoAdjust="0"/>
    <p:restoredTop sz="94660"/>
  </p:normalViewPr>
  <p:slideViewPr>
    <p:cSldViewPr snapToGrid="0">
      <p:cViewPr varScale="1">
        <p:scale>
          <a:sx n="61" d="100"/>
          <a:sy n="61" d="100"/>
        </p:scale>
        <p:origin x="1264" y="60"/>
      </p:cViewPr>
      <p:guideLst/>
    </p:cSldViewPr>
  </p:slideViewPr>
  <p:notesTextViewPr>
    <p:cViewPr>
      <p:scale>
        <a:sx n="1" d="1"/>
        <a:sy n="1" d="1"/>
      </p:scale>
      <p:origin x="0" y="0"/>
    </p:cViewPr>
  </p:notesTextViewPr>
  <p:notesViewPr>
    <p:cSldViewPr snapToGrid="0">
      <p:cViewPr varScale="1">
        <p:scale>
          <a:sx n="83" d="100"/>
          <a:sy n="83" d="100"/>
        </p:scale>
        <p:origin x="3834"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openxmlformats.org/officeDocument/2006/relationships/customXml" Target="../customXml/item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customXml" Target="../customXml/item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43665" cy="466417"/>
          </a:xfrm>
          <a:prstGeom prst="rect">
            <a:avLst/>
          </a:prstGeom>
        </p:spPr>
        <p:txBody>
          <a:bodyPr vert="horz" lIns="92426" tIns="46213" rIns="92426" bIns="46213" rtlCol="0"/>
          <a:lstStyle>
            <a:lvl1pPr algn="l">
              <a:defRPr sz="1200"/>
            </a:lvl1pPr>
          </a:lstStyle>
          <a:p>
            <a:endParaRPr lang="en-US"/>
          </a:p>
        </p:txBody>
      </p:sp>
      <p:sp>
        <p:nvSpPr>
          <p:cNvPr id="3" name="Date Placeholder 2"/>
          <p:cNvSpPr>
            <a:spLocks noGrp="1"/>
          </p:cNvSpPr>
          <p:nvPr>
            <p:ph type="dt" sz="quarter" idx="1"/>
          </p:nvPr>
        </p:nvSpPr>
        <p:spPr>
          <a:xfrm>
            <a:off x="3977829" y="2"/>
            <a:ext cx="3043665" cy="466417"/>
          </a:xfrm>
          <a:prstGeom prst="rect">
            <a:avLst/>
          </a:prstGeom>
        </p:spPr>
        <p:txBody>
          <a:bodyPr vert="horz" lIns="92426" tIns="46213" rIns="92426" bIns="46213" rtlCol="0"/>
          <a:lstStyle>
            <a:lvl1pPr algn="r">
              <a:defRPr sz="1200"/>
            </a:lvl1pPr>
          </a:lstStyle>
          <a:p>
            <a:fld id="{CCC57495-AF71-431B-842B-FED565D9387F}" type="datetimeFigureOut">
              <a:rPr lang="en-US" smtClean="0"/>
              <a:t>9/4/2024</a:t>
            </a:fld>
            <a:endParaRPr lang="en-US"/>
          </a:p>
        </p:txBody>
      </p:sp>
      <p:sp>
        <p:nvSpPr>
          <p:cNvPr id="4" name="Footer Placeholder 3"/>
          <p:cNvSpPr>
            <a:spLocks noGrp="1"/>
          </p:cNvSpPr>
          <p:nvPr>
            <p:ph type="ftr" sz="quarter" idx="2"/>
          </p:nvPr>
        </p:nvSpPr>
        <p:spPr>
          <a:xfrm>
            <a:off x="0" y="8842685"/>
            <a:ext cx="3043665" cy="466416"/>
          </a:xfrm>
          <a:prstGeom prst="rect">
            <a:avLst/>
          </a:prstGeom>
        </p:spPr>
        <p:txBody>
          <a:bodyPr vert="horz" lIns="92426" tIns="46213" rIns="92426" bIns="46213" rtlCol="0" anchor="b"/>
          <a:lstStyle>
            <a:lvl1pPr algn="l">
              <a:defRPr sz="1200"/>
            </a:lvl1pPr>
          </a:lstStyle>
          <a:p>
            <a:endParaRPr lang="en-US"/>
          </a:p>
        </p:txBody>
      </p:sp>
      <p:sp>
        <p:nvSpPr>
          <p:cNvPr id="5" name="Slide Number Placeholder 4"/>
          <p:cNvSpPr>
            <a:spLocks noGrp="1"/>
          </p:cNvSpPr>
          <p:nvPr>
            <p:ph type="sldNum" sz="quarter" idx="3"/>
          </p:nvPr>
        </p:nvSpPr>
        <p:spPr>
          <a:xfrm>
            <a:off x="3977829" y="8842685"/>
            <a:ext cx="3043665" cy="466416"/>
          </a:xfrm>
          <a:prstGeom prst="rect">
            <a:avLst/>
          </a:prstGeom>
        </p:spPr>
        <p:txBody>
          <a:bodyPr vert="horz" lIns="92426" tIns="46213" rIns="92426" bIns="46213" rtlCol="0" anchor="b"/>
          <a:lstStyle>
            <a:lvl1pPr algn="r">
              <a:defRPr sz="1200"/>
            </a:lvl1pPr>
          </a:lstStyle>
          <a:p>
            <a:fld id="{D180EB6C-E84F-44D1-9FB2-1EE8B608D1DA}" type="slidenum">
              <a:rPr lang="en-US" smtClean="0"/>
              <a:t>‹#›</a:t>
            </a:fld>
            <a:endParaRPr lang="en-US"/>
          </a:p>
        </p:txBody>
      </p:sp>
    </p:spTree>
    <p:extLst>
      <p:ext uri="{BB962C8B-B14F-4D97-AF65-F5344CB8AC3E}">
        <p14:creationId xmlns:p14="http://schemas.microsoft.com/office/powerpoint/2010/main" val="16676337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43343" cy="467071"/>
          </a:xfrm>
          <a:prstGeom prst="rect">
            <a:avLst/>
          </a:prstGeom>
        </p:spPr>
        <p:txBody>
          <a:bodyPr vert="horz" lIns="93297" tIns="46649" rIns="93297" bIns="46649" rtlCol="0"/>
          <a:lstStyle>
            <a:lvl1pPr algn="l">
              <a:defRPr sz="1200"/>
            </a:lvl1pPr>
          </a:lstStyle>
          <a:p>
            <a:endParaRPr lang="en-US"/>
          </a:p>
        </p:txBody>
      </p:sp>
      <p:sp>
        <p:nvSpPr>
          <p:cNvPr id="3" name="Date Placeholder 2"/>
          <p:cNvSpPr>
            <a:spLocks noGrp="1"/>
          </p:cNvSpPr>
          <p:nvPr>
            <p:ph type="dt" idx="1"/>
          </p:nvPr>
        </p:nvSpPr>
        <p:spPr>
          <a:xfrm>
            <a:off x="3978131" y="2"/>
            <a:ext cx="3043343" cy="467071"/>
          </a:xfrm>
          <a:prstGeom prst="rect">
            <a:avLst/>
          </a:prstGeom>
        </p:spPr>
        <p:txBody>
          <a:bodyPr vert="horz" lIns="93297" tIns="46649" rIns="93297" bIns="46649" rtlCol="0"/>
          <a:lstStyle>
            <a:lvl1pPr algn="r">
              <a:defRPr sz="1200"/>
            </a:lvl1pPr>
          </a:lstStyle>
          <a:p>
            <a:fld id="{42C3D8BA-8D68-4D12-9BB9-5C7012B879E6}" type="datetimeFigureOut">
              <a:rPr lang="en-US" smtClean="0"/>
              <a:t>9/4/2024</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297" tIns="46649" rIns="93297" bIns="46649" rtlCol="0" anchor="ctr"/>
          <a:lstStyle/>
          <a:p>
            <a:endParaRPr lang="en-US"/>
          </a:p>
        </p:txBody>
      </p:sp>
      <p:sp>
        <p:nvSpPr>
          <p:cNvPr id="5" name="Notes Placeholder 4"/>
          <p:cNvSpPr>
            <a:spLocks noGrp="1"/>
          </p:cNvSpPr>
          <p:nvPr>
            <p:ph type="body" sz="quarter" idx="3"/>
          </p:nvPr>
        </p:nvSpPr>
        <p:spPr>
          <a:xfrm>
            <a:off x="702310" y="4480004"/>
            <a:ext cx="5618480" cy="3665459"/>
          </a:xfrm>
          <a:prstGeom prst="rect">
            <a:avLst/>
          </a:prstGeom>
        </p:spPr>
        <p:txBody>
          <a:bodyPr vert="horz" lIns="93297" tIns="46649" rIns="93297" bIns="4664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0"/>
          </a:xfrm>
          <a:prstGeom prst="rect">
            <a:avLst/>
          </a:prstGeom>
        </p:spPr>
        <p:txBody>
          <a:bodyPr vert="horz" lIns="93297" tIns="46649" rIns="93297" bIns="46649" rtlCol="0" anchor="b"/>
          <a:lstStyle>
            <a:lvl1pPr algn="l">
              <a:defRPr sz="1200"/>
            </a:lvl1pPr>
          </a:lstStyle>
          <a:p>
            <a:endParaRPr lang="en-US"/>
          </a:p>
        </p:txBody>
      </p:sp>
      <p:sp>
        <p:nvSpPr>
          <p:cNvPr id="7" name="Slide Number Placeholder 6"/>
          <p:cNvSpPr>
            <a:spLocks noGrp="1"/>
          </p:cNvSpPr>
          <p:nvPr>
            <p:ph type="sldNum" sz="quarter" idx="5"/>
          </p:nvPr>
        </p:nvSpPr>
        <p:spPr>
          <a:xfrm>
            <a:off x="3978131" y="8842030"/>
            <a:ext cx="3043343" cy="467070"/>
          </a:xfrm>
          <a:prstGeom prst="rect">
            <a:avLst/>
          </a:prstGeom>
        </p:spPr>
        <p:txBody>
          <a:bodyPr vert="horz" lIns="93297" tIns="46649" rIns="93297" bIns="46649" rtlCol="0" anchor="b"/>
          <a:lstStyle>
            <a:lvl1pPr algn="r">
              <a:defRPr sz="1200"/>
            </a:lvl1pPr>
          </a:lstStyle>
          <a:p>
            <a:fld id="{6BFEA448-15F0-4CF8-BB08-0E1E198E2EAF}" type="slidenum">
              <a:rPr lang="en-US" smtClean="0"/>
              <a:t>‹#›</a:t>
            </a:fld>
            <a:endParaRPr lang="en-US"/>
          </a:p>
        </p:txBody>
      </p:sp>
    </p:spTree>
    <p:extLst>
      <p:ext uri="{BB962C8B-B14F-4D97-AF65-F5344CB8AC3E}">
        <p14:creationId xmlns:p14="http://schemas.microsoft.com/office/powerpoint/2010/main" val="22494291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A0FF097-E9BF-46FB-8B3A-F45C73F4CFB6}" type="slidenum">
              <a:rPr lang="en-US" smtClean="0"/>
              <a:pPr>
                <a:defRPr/>
              </a:pPr>
              <a:t>11</a:t>
            </a:fld>
            <a:endParaRPr lang="en-US"/>
          </a:p>
        </p:txBody>
      </p:sp>
    </p:spTree>
    <p:extLst>
      <p:ext uri="{BB962C8B-B14F-4D97-AF65-F5344CB8AC3E}">
        <p14:creationId xmlns:p14="http://schemas.microsoft.com/office/powerpoint/2010/main" val="1443119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A0FF097-E9BF-46FB-8B3A-F45C73F4CFB6}" type="slidenum">
              <a:rPr lang="en-US" smtClean="0"/>
              <a:pPr>
                <a:defRPr/>
              </a:pPr>
              <a:t>12</a:t>
            </a:fld>
            <a:endParaRPr lang="en-US"/>
          </a:p>
        </p:txBody>
      </p:sp>
    </p:spTree>
    <p:extLst>
      <p:ext uri="{BB962C8B-B14F-4D97-AF65-F5344CB8AC3E}">
        <p14:creationId xmlns:p14="http://schemas.microsoft.com/office/powerpoint/2010/main" val="5478794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A0FF097-E9BF-46FB-8B3A-F45C73F4CFB6}" type="slidenum">
              <a:rPr lang="en-US" smtClean="0"/>
              <a:pPr>
                <a:defRPr/>
              </a:pPr>
              <a:t>13</a:t>
            </a:fld>
            <a:endParaRPr lang="en-US"/>
          </a:p>
        </p:txBody>
      </p:sp>
    </p:spTree>
    <p:extLst>
      <p:ext uri="{BB962C8B-B14F-4D97-AF65-F5344CB8AC3E}">
        <p14:creationId xmlns:p14="http://schemas.microsoft.com/office/powerpoint/2010/main" val="968275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A0FF097-E9BF-46FB-8B3A-F45C73F4CFB6}" type="slidenum">
              <a:rPr lang="en-US" smtClean="0"/>
              <a:pPr>
                <a:defRPr/>
              </a:pPr>
              <a:t>14</a:t>
            </a:fld>
            <a:endParaRPr lang="en-US"/>
          </a:p>
        </p:txBody>
      </p:sp>
    </p:spTree>
    <p:extLst>
      <p:ext uri="{BB962C8B-B14F-4D97-AF65-F5344CB8AC3E}">
        <p14:creationId xmlns:p14="http://schemas.microsoft.com/office/powerpoint/2010/main" val="29595757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A0FF097-E9BF-46FB-8B3A-F45C73F4CFB6}" type="slidenum">
              <a:rPr lang="en-US" smtClean="0"/>
              <a:pPr>
                <a:defRPr/>
              </a:pPr>
              <a:t>21</a:t>
            </a:fld>
            <a:endParaRPr lang="en-US"/>
          </a:p>
        </p:txBody>
      </p:sp>
    </p:spTree>
    <p:extLst>
      <p:ext uri="{BB962C8B-B14F-4D97-AF65-F5344CB8AC3E}">
        <p14:creationId xmlns:p14="http://schemas.microsoft.com/office/powerpoint/2010/main" val="139904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A0FF097-E9BF-46FB-8B3A-F45C73F4CFB6}" type="slidenum">
              <a:rPr lang="en-US" smtClean="0"/>
              <a:pPr>
                <a:defRPr/>
              </a:pPr>
              <a:t>22</a:t>
            </a:fld>
            <a:endParaRPr lang="en-US"/>
          </a:p>
        </p:txBody>
      </p:sp>
    </p:spTree>
    <p:extLst>
      <p:ext uri="{BB962C8B-B14F-4D97-AF65-F5344CB8AC3E}">
        <p14:creationId xmlns:p14="http://schemas.microsoft.com/office/powerpoint/2010/main" val="41724763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A0FF097-E9BF-46FB-8B3A-F45C73F4CFB6}" type="slidenum">
              <a:rPr lang="en-US" smtClean="0"/>
              <a:pPr>
                <a:defRPr/>
              </a:pPr>
              <a:t>24</a:t>
            </a:fld>
            <a:endParaRPr lang="en-US"/>
          </a:p>
        </p:txBody>
      </p:sp>
    </p:spTree>
    <p:extLst>
      <p:ext uri="{BB962C8B-B14F-4D97-AF65-F5344CB8AC3E}">
        <p14:creationId xmlns:p14="http://schemas.microsoft.com/office/powerpoint/2010/main" val="14307128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An SH-60B Sea Hawk helicopter assigned to the </a:t>
            </a:r>
            <a:r>
              <a:rPr lang="en-US" dirty="0" err="1"/>
              <a:t>Dragonslayers</a:t>
            </a:r>
            <a:r>
              <a:rPr lang="en-US" dirty="0"/>
              <a:t> of Helicopter Anti-Submarine Squadron (HS) 11 performs a vertical replenishment between the aircraft carrier USS Enterprise (CVN 65) and the Military Sealift Command fast combat support ship USNS Supply (T-AOE 6).</a:t>
            </a:r>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DEC287C-196D-43B4-A2BE-C8DD58B1CE0E}" type="slidenum">
              <a:rPr lang="en-US" smtClean="0"/>
              <a:pPr/>
              <a:t>25</a:t>
            </a:fld>
            <a:endParaRPr lang="en-US"/>
          </a:p>
        </p:txBody>
      </p:sp>
    </p:spTree>
    <p:extLst>
      <p:ext uri="{BB962C8B-B14F-4D97-AF65-F5344CB8AC3E}">
        <p14:creationId xmlns:p14="http://schemas.microsoft.com/office/powerpoint/2010/main" val="17013328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over Slide Option 1">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4502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5" name="Slide Number Placeholder 5"/>
          <p:cNvSpPr txBox="1">
            <a:spLocks/>
          </p:cNvSpPr>
          <p:nvPr userDrawn="1"/>
        </p:nvSpPr>
        <p:spPr>
          <a:xfrm>
            <a:off x="6553200" y="6416675"/>
            <a:ext cx="2133600" cy="365125"/>
          </a:xfrm>
          <a:prstGeom prst="rect">
            <a:avLst/>
          </a:prstGeom>
        </p:spPr>
        <p:txBody>
          <a:bodyPr anchor="ctr"/>
          <a:lstStyle>
            <a:lvl1pPr>
              <a:defRPr/>
            </a:lvl1pPr>
          </a:lstStyle>
          <a:p>
            <a:pPr algn="r">
              <a:defRPr/>
            </a:pPr>
            <a:fld id="{D1468BF3-BDBA-403A-9DAF-9447F0ED9F83}" type="slidenum">
              <a:rPr lang="en-US" sz="900" b="1" smtClean="0">
                <a:solidFill>
                  <a:srgbClr val="002C76"/>
                </a:solidFill>
                <a:latin typeface="Helvetica" pitchFamily="34" charset="0"/>
              </a:rPr>
              <a:pPr algn="r">
                <a:defRPr/>
              </a:pPr>
              <a:t>‹#›</a:t>
            </a:fld>
            <a:endParaRPr lang="en-US" sz="900" b="1" dirty="0">
              <a:solidFill>
                <a:srgbClr val="002C76"/>
              </a:solidFill>
              <a:latin typeface="Helvetica" pitchFamily="34" charset="0"/>
            </a:endParaRP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2"/>
          <p:cNvSpPr>
            <a:spLocks noGrp="1"/>
          </p:cNvSpPr>
          <p:nvPr>
            <p:ph type="body" idx="14"/>
          </p:nvPr>
        </p:nvSpPr>
        <p:spPr>
          <a:xfrm>
            <a:off x="2895600" y="381000"/>
            <a:ext cx="6172200" cy="639762"/>
          </a:xfrm>
        </p:spPr>
        <p:txBody>
          <a:bodyPr anchor="b"/>
          <a:lstStyle>
            <a:lvl1pPr marL="0" indent="0" algn="r">
              <a:buNone/>
              <a:defRPr sz="32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6603196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Slide with page number">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lvl1pPr>
              <a:buFont typeface="Wingdings" pitchFamily="2" charset="2"/>
              <a:buChar char="Ø"/>
              <a:defRPr sz="2800">
                <a:latin typeface="Helvetica" pitchFamily="34" charset="0"/>
              </a:defRPr>
            </a:lvl1pPr>
            <a:lvl2pPr>
              <a:buFont typeface="Wingdings" pitchFamily="2" charset="2"/>
              <a:buChar char="Ø"/>
              <a:defRPr sz="2400">
                <a:latin typeface="Helvetica" pitchFamily="34" charset="0"/>
              </a:defRPr>
            </a:lvl2pPr>
            <a:lvl3pPr>
              <a:buFont typeface="Wingdings" pitchFamily="2" charset="2"/>
              <a:buChar char="Ø"/>
              <a:defRPr sz="2000">
                <a:latin typeface="Helvetica" pitchFamily="34" charset="0"/>
              </a:defRPr>
            </a:lvl3pPr>
            <a:lvl4pPr>
              <a:buFont typeface="Wingdings" pitchFamily="2" charset="2"/>
              <a:buChar char="Ø"/>
              <a:defRPr sz="1800">
                <a:latin typeface="Helvetica" pitchFamily="34" charset="0"/>
              </a:defRPr>
            </a:lvl4pPr>
            <a:lvl5pPr>
              <a:buFont typeface="Wingdings" pitchFamily="2" charset="2"/>
              <a:buChar char="Ø"/>
              <a:defRPr sz="1800">
                <a:latin typeface="Helvetica"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2"/>
          <p:cNvSpPr>
            <a:spLocks noGrp="1"/>
          </p:cNvSpPr>
          <p:nvPr>
            <p:ph type="body" idx="13"/>
          </p:nvPr>
        </p:nvSpPr>
        <p:spPr>
          <a:xfrm>
            <a:off x="2895600" y="381000"/>
            <a:ext cx="6172200" cy="639762"/>
          </a:xfrm>
          <a:prstGeom prst="rect">
            <a:avLst/>
          </a:prstGeom>
        </p:spPr>
        <p:txBody>
          <a:bodyPr anchor="b"/>
          <a:lstStyle>
            <a:lvl1pPr marL="0" indent="0" algn="r">
              <a:buNone/>
              <a:defRPr sz="3000" b="1">
                <a:solidFill>
                  <a:schemeClr val="bg1"/>
                </a:solidFill>
                <a:latin typeface="Helvetic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1476274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Slide Option 2">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4846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aritime Map Slide">
    <p:spTree>
      <p:nvGrpSpPr>
        <p:cNvPr id="1" name=""/>
        <p:cNvGrpSpPr/>
        <p:nvPr/>
      </p:nvGrpSpPr>
      <p:grpSpPr>
        <a:xfrm>
          <a:off x="0" y="0"/>
          <a:ext cx="0" cy="0"/>
          <a:chOff x="0" y="0"/>
          <a:chExt cx="0" cy="0"/>
        </a:xfrm>
      </p:grpSpPr>
      <p:sp>
        <p:nvSpPr>
          <p:cNvPr id="11" name="Rectangle 10"/>
          <p:cNvSpPr/>
          <p:nvPr userDrawn="1"/>
        </p:nvSpPr>
        <p:spPr bwMode="auto">
          <a:xfrm>
            <a:off x="8602722" y="3191856"/>
            <a:ext cx="536252" cy="14966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b="1" dirty="0"/>
          </a:p>
        </p:txBody>
      </p:sp>
      <p:sp>
        <p:nvSpPr>
          <p:cNvPr id="12" name="TextBox 210"/>
          <p:cNvSpPr txBox="1">
            <a:spLocks noChangeArrowheads="1"/>
          </p:cNvSpPr>
          <p:nvPr userDrawn="1"/>
        </p:nvSpPr>
        <p:spPr bwMode="auto">
          <a:xfrm>
            <a:off x="8540370" y="3180134"/>
            <a:ext cx="660616" cy="173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525" b="1" dirty="0">
                <a:solidFill>
                  <a:schemeClr val="bg1"/>
                </a:solidFill>
                <a:latin typeface="Arial" panose="020B0604020202020204" pitchFamily="34" charset="0"/>
                <a:cs typeface="Arial" panose="020B0604020202020204" pitchFamily="34" charset="0"/>
              </a:rPr>
              <a:t>Yokosuka</a:t>
            </a:r>
          </a:p>
        </p:txBody>
      </p:sp>
      <p:sp>
        <p:nvSpPr>
          <p:cNvPr id="6" name="Rectangle 5"/>
          <p:cNvSpPr/>
          <p:nvPr userDrawn="1"/>
        </p:nvSpPr>
        <p:spPr bwMode="auto">
          <a:xfrm>
            <a:off x="1612357" y="2816458"/>
            <a:ext cx="525410" cy="13335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b="1" dirty="0"/>
          </a:p>
        </p:txBody>
      </p:sp>
      <p:cxnSp>
        <p:nvCxnSpPr>
          <p:cNvPr id="4" name="Straight Connector 3"/>
          <p:cNvCxnSpPr/>
          <p:nvPr userDrawn="1"/>
        </p:nvCxnSpPr>
        <p:spPr bwMode="auto">
          <a:xfrm>
            <a:off x="1207075" y="3060360"/>
            <a:ext cx="1015236" cy="1491967"/>
          </a:xfrm>
          <a:prstGeom prst="line">
            <a:avLst/>
          </a:prstGeom>
          <a:ln w="1905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5" name="Rectangle 4"/>
          <p:cNvSpPr/>
          <p:nvPr userDrawn="1"/>
        </p:nvSpPr>
        <p:spPr bwMode="auto">
          <a:xfrm>
            <a:off x="1332924" y="3455403"/>
            <a:ext cx="521542" cy="153900"/>
          </a:xfrm>
          <a:prstGeom prst="rect">
            <a:avLst/>
          </a:prstGeom>
          <a:solidFill>
            <a:schemeClr val="bg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b="1" dirty="0"/>
          </a:p>
        </p:txBody>
      </p:sp>
      <p:sp>
        <p:nvSpPr>
          <p:cNvPr id="16" name="TextBox 210"/>
          <p:cNvSpPr txBox="1">
            <a:spLocks noChangeArrowheads="1"/>
          </p:cNvSpPr>
          <p:nvPr userDrawn="1"/>
        </p:nvSpPr>
        <p:spPr bwMode="auto">
          <a:xfrm>
            <a:off x="1289061" y="3444563"/>
            <a:ext cx="600402" cy="178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563" b="1" dirty="0">
                <a:solidFill>
                  <a:schemeClr val="bg1"/>
                </a:solidFill>
                <a:latin typeface="Arial" panose="020B0604020202020204" pitchFamily="34" charset="0"/>
                <a:cs typeface="Arial" panose="020B0604020202020204" pitchFamily="34" charset="0"/>
              </a:rPr>
              <a:t>San Diego</a:t>
            </a:r>
          </a:p>
        </p:txBody>
      </p:sp>
      <p:sp>
        <p:nvSpPr>
          <p:cNvPr id="15" name="TextBox 210"/>
          <p:cNvSpPr txBox="1">
            <a:spLocks noChangeArrowheads="1"/>
          </p:cNvSpPr>
          <p:nvPr userDrawn="1"/>
        </p:nvSpPr>
        <p:spPr bwMode="auto">
          <a:xfrm>
            <a:off x="1525361" y="2795379"/>
            <a:ext cx="696950" cy="173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525" b="1" dirty="0">
                <a:solidFill>
                  <a:schemeClr val="bg1"/>
                </a:solidFill>
                <a:latin typeface="Arial" panose="020B0604020202020204" pitchFamily="34" charset="0"/>
                <a:cs typeface="Arial" panose="020B0604020202020204" pitchFamily="34" charset="0"/>
              </a:rPr>
              <a:t>Puget Sound</a:t>
            </a:r>
          </a:p>
        </p:txBody>
      </p:sp>
      <p:cxnSp>
        <p:nvCxnSpPr>
          <p:cNvPr id="7" name="Straight Connector 6"/>
          <p:cNvCxnSpPr/>
          <p:nvPr userDrawn="1"/>
        </p:nvCxnSpPr>
        <p:spPr bwMode="auto">
          <a:xfrm>
            <a:off x="3884194" y="2193734"/>
            <a:ext cx="0" cy="1803164"/>
          </a:xfrm>
          <a:prstGeom prst="line">
            <a:avLst/>
          </a:prstGeom>
          <a:ln w="1905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8" name="Rectangle 7"/>
          <p:cNvSpPr/>
          <p:nvPr userDrawn="1"/>
        </p:nvSpPr>
        <p:spPr bwMode="auto">
          <a:xfrm>
            <a:off x="3030730" y="3637234"/>
            <a:ext cx="548383" cy="134889"/>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b="1" dirty="0"/>
          </a:p>
        </p:txBody>
      </p:sp>
      <p:sp>
        <p:nvSpPr>
          <p:cNvPr id="9" name="Rectangle 8"/>
          <p:cNvSpPr/>
          <p:nvPr userDrawn="1"/>
        </p:nvSpPr>
        <p:spPr bwMode="auto">
          <a:xfrm>
            <a:off x="3233360" y="3220427"/>
            <a:ext cx="623715" cy="132749"/>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b="1" dirty="0"/>
          </a:p>
        </p:txBody>
      </p:sp>
      <p:sp>
        <p:nvSpPr>
          <p:cNvPr id="10" name="Rectangle 9"/>
          <p:cNvSpPr/>
          <p:nvPr userDrawn="1"/>
        </p:nvSpPr>
        <p:spPr bwMode="auto">
          <a:xfrm>
            <a:off x="3179766" y="3421827"/>
            <a:ext cx="748969" cy="145611"/>
          </a:xfrm>
          <a:prstGeom prst="rect">
            <a:avLst/>
          </a:prstGeom>
          <a:solidFill>
            <a:schemeClr val="bg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b="1" dirty="0"/>
          </a:p>
        </p:txBody>
      </p:sp>
      <p:sp>
        <p:nvSpPr>
          <p:cNvPr id="13" name="TextBox 210"/>
          <p:cNvSpPr txBox="1">
            <a:spLocks noChangeArrowheads="1"/>
          </p:cNvSpPr>
          <p:nvPr userDrawn="1"/>
        </p:nvSpPr>
        <p:spPr bwMode="auto">
          <a:xfrm>
            <a:off x="2978559" y="3616478"/>
            <a:ext cx="632052" cy="178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563" b="1" dirty="0">
                <a:solidFill>
                  <a:schemeClr val="bg1"/>
                </a:solidFill>
                <a:latin typeface="Arial" panose="020B0604020202020204" pitchFamily="34" charset="0"/>
                <a:cs typeface="Arial" panose="020B0604020202020204" pitchFamily="34" charset="0"/>
              </a:rPr>
              <a:t>Jacksonville</a:t>
            </a:r>
          </a:p>
        </p:txBody>
      </p:sp>
      <p:sp>
        <p:nvSpPr>
          <p:cNvPr id="14" name="TextBox 210"/>
          <p:cNvSpPr txBox="1">
            <a:spLocks noChangeArrowheads="1"/>
          </p:cNvSpPr>
          <p:nvPr userDrawn="1"/>
        </p:nvSpPr>
        <p:spPr bwMode="auto">
          <a:xfrm>
            <a:off x="3106599" y="3407553"/>
            <a:ext cx="888368" cy="178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563" b="1" dirty="0">
                <a:solidFill>
                  <a:schemeClr val="bg1"/>
                </a:solidFill>
                <a:latin typeface="Arial" panose="020B0604020202020204" pitchFamily="34" charset="0"/>
                <a:cs typeface="Arial" panose="020B0604020202020204" pitchFamily="34" charset="0"/>
              </a:rPr>
              <a:t>Norfolk/VA. Beach</a:t>
            </a:r>
          </a:p>
        </p:txBody>
      </p:sp>
      <p:sp>
        <p:nvSpPr>
          <p:cNvPr id="84" name="TextBox 210"/>
          <p:cNvSpPr txBox="1">
            <a:spLocks noChangeArrowheads="1"/>
          </p:cNvSpPr>
          <p:nvPr userDrawn="1"/>
        </p:nvSpPr>
        <p:spPr bwMode="auto">
          <a:xfrm>
            <a:off x="3156608" y="3195777"/>
            <a:ext cx="768362" cy="178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563" b="1" dirty="0">
                <a:solidFill>
                  <a:schemeClr val="bg1"/>
                </a:solidFill>
                <a:latin typeface="Arial" panose="020B0604020202020204" pitchFamily="34" charset="0"/>
                <a:cs typeface="Arial" panose="020B0604020202020204" pitchFamily="34" charset="0"/>
              </a:rPr>
              <a:t>Philadelphia</a:t>
            </a:r>
          </a:p>
        </p:txBody>
      </p:sp>
      <p:sp>
        <p:nvSpPr>
          <p:cNvPr id="2" name="Rectangle 1"/>
          <p:cNvSpPr/>
          <p:nvPr userDrawn="1"/>
        </p:nvSpPr>
        <p:spPr bwMode="auto">
          <a:xfrm>
            <a:off x="5144202" y="3523848"/>
            <a:ext cx="430296" cy="137127"/>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b="1" dirty="0"/>
          </a:p>
        </p:txBody>
      </p:sp>
      <p:sp>
        <p:nvSpPr>
          <p:cNvPr id="90" name="TextBox 210"/>
          <p:cNvSpPr txBox="1">
            <a:spLocks noChangeArrowheads="1"/>
          </p:cNvSpPr>
          <p:nvPr userDrawn="1"/>
        </p:nvSpPr>
        <p:spPr bwMode="auto">
          <a:xfrm>
            <a:off x="5066240" y="3501771"/>
            <a:ext cx="582979" cy="178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563" b="1" dirty="0">
                <a:solidFill>
                  <a:schemeClr val="bg1"/>
                </a:solidFill>
                <a:latin typeface="Arial" panose="020B0604020202020204" pitchFamily="34" charset="0"/>
                <a:cs typeface="Arial" panose="020B0604020202020204" pitchFamily="34" charset="0"/>
              </a:rPr>
              <a:t>Sigonella</a:t>
            </a:r>
          </a:p>
        </p:txBody>
      </p:sp>
      <p:sp>
        <p:nvSpPr>
          <p:cNvPr id="273" name="5-Point Star 272"/>
          <p:cNvSpPr/>
          <p:nvPr userDrawn="1"/>
        </p:nvSpPr>
        <p:spPr bwMode="auto">
          <a:xfrm>
            <a:off x="6161298" y="3755120"/>
            <a:ext cx="191643" cy="168925"/>
          </a:xfrm>
          <a:prstGeom prst="star5">
            <a:avLst/>
          </a:prstGeom>
          <a:solidFill>
            <a:srgbClr val="C00000"/>
          </a:solidFill>
          <a:ln w="9525">
            <a:solidFill>
              <a:srgbClr val="F8940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267" name="Oval 266"/>
          <p:cNvSpPr/>
          <p:nvPr userDrawn="1"/>
        </p:nvSpPr>
        <p:spPr bwMode="auto">
          <a:xfrm>
            <a:off x="1999457" y="3475781"/>
            <a:ext cx="79172" cy="82451"/>
          </a:xfrm>
          <a:prstGeom prst="ellipse">
            <a:avLst/>
          </a:prstGeom>
          <a:solidFill>
            <a:srgbClr val="24579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266" name="Oval 265"/>
          <p:cNvSpPr/>
          <p:nvPr userDrawn="1"/>
        </p:nvSpPr>
        <p:spPr bwMode="auto">
          <a:xfrm>
            <a:off x="2098181" y="3483469"/>
            <a:ext cx="79172" cy="82451"/>
          </a:xfrm>
          <a:prstGeom prst="ellipse">
            <a:avLst/>
          </a:prstGeom>
          <a:solidFill>
            <a:srgbClr val="24579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131" name="Rectangle 130"/>
          <p:cNvSpPr/>
          <p:nvPr userDrawn="1"/>
        </p:nvSpPr>
        <p:spPr>
          <a:xfrm>
            <a:off x="1" y="6523023"/>
            <a:ext cx="9144000" cy="269433"/>
          </a:xfrm>
          <a:prstGeom prst="rect">
            <a:avLst/>
          </a:prstGeom>
          <a:gradFill flip="none" rotWithShape="1">
            <a:gsLst>
              <a:gs pos="17000">
                <a:srgbClr val="B5CACA"/>
              </a:gs>
              <a:gs pos="77000">
                <a:srgbClr val="12284B"/>
              </a:gs>
            </a:gsLst>
            <a:lin ang="0" scaled="0"/>
            <a:tileRect/>
          </a:gradFill>
        </p:spPr>
        <p:txBody>
          <a:bodyPr wrap="square">
            <a:spAutoFit/>
          </a:bodyPr>
          <a:lstStyle/>
          <a:p>
            <a:pPr algn="ctr">
              <a:lnSpc>
                <a:spcPts val="1500"/>
              </a:lnSpc>
              <a:spcBef>
                <a:spcPct val="20000"/>
              </a:spcBef>
              <a:buClr>
                <a:srgbClr val="003399"/>
              </a:buClr>
              <a:defRPr/>
            </a:pPr>
            <a:r>
              <a:rPr lang="en-US" sz="1125" b="1" dirty="0">
                <a:solidFill>
                  <a:schemeClr val="bg1"/>
                </a:solidFill>
                <a:latin typeface="Arial" panose="020B0604020202020204" pitchFamily="34" charset="0"/>
                <a:cs typeface="Arial" panose="020B0604020202020204" pitchFamily="34" charset="0"/>
              </a:rPr>
              <a:t>NAVSUP is a Fleet-Focused Organization with Global Reach </a:t>
            </a:r>
          </a:p>
        </p:txBody>
      </p:sp>
      <p:sp>
        <p:nvSpPr>
          <p:cNvPr id="3" name="Rectangle 2"/>
          <p:cNvSpPr/>
          <p:nvPr userDrawn="1"/>
        </p:nvSpPr>
        <p:spPr bwMode="auto">
          <a:xfrm>
            <a:off x="656595" y="4363437"/>
            <a:ext cx="603069" cy="17514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b="1" dirty="0"/>
          </a:p>
        </p:txBody>
      </p:sp>
      <p:grpSp>
        <p:nvGrpSpPr>
          <p:cNvPr id="17" name="Group 16"/>
          <p:cNvGrpSpPr/>
          <p:nvPr userDrawn="1"/>
        </p:nvGrpSpPr>
        <p:grpSpPr>
          <a:xfrm>
            <a:off x="2402106" y="2918237"/>
            <a:ext cx="844013" cy="178960"/>
            <a:chOff x="3080539" y="2744334"/>
            <a:chExt cx="695323" cy="168768"/>
          </a:xfrm>
        </p:grpSpPr>
        <p:sp>
          <p:nvSpPr>
            <p:cNvPr id="18" name="Rectangle 17"/>
            <p:cNvSpPr/>
            <p:nvPr/>
          </p:nvSpPr>
          <p:spPr bwMode="auto">
            <a:xfrm>
              <a:off x="3146715" y="2767084"/>
              <a:ext cx="564426" cy="12858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b="1" dirty="0"/>
            </a:p>
          </p:txBody>
        </p:sp>
        <p:sp>
          <p:nvSpPr>
            <p:cNvPr id="19" name="TextBox 210"/>
            <p:cNvSpPr txBox="1">
              <a:spLocks noChangeArrowheads="1"/>
            </p:cNvSpPr>
            <p:nvPr/>
          </p:nvSpPr>
          <p:spPr bwMode="auto">
            <a:xfrm>
              <a:off x="3080539" y="2744334"/>
              <a:ext cx="695323" cy="168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563" b="1" dirty="0">
                  <a:solidFill>
                    <a:schemeClr val="bg1"/>
                  </a:solidFill>
                  <a:latin typeface="Arial" panose="020B0604020202020204" pitchFamily="34" charset="0"/>
                  <a:cs typeface="Arial" panose="020B0604020202020204" pitchFamily="34" charset="0"/>
                </a:rPr>
                <a:t>Mechanicsburg</a:t>
              </a:r>
            </a:p>
          </p:txBody>
        </p:sp>
      </p:grpSp>
      <p:cxnSp>
        <p:nvCxnSpPr>
          <p:cNvPr id="20" name="Straight Connector 19"/>
          <p:cNvCxnSpPr/>
          <p:nvPr userDrawn="1"/>
        </p:nvCxnSpPr>
        <p:spPr bwMode="auto">
          <a:xfrm>
            <a:off x="2984971" y="3916037"/>
            <a:ext cx="152627" cy="77707"/>
          </a:xfrm>
          <a:prstGeom prst="line">
            <a:avLst/>
          </a:prstGeom>
          <a:ln w="1905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4365187" y="4493539"/>
            <a:ext cx="0" cy="843316"/>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flipH="1">
            <a:off x="2822889" y="3906349"/>
            <a:ext cx="166599"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userDrawn="1"/>
        </p:nvSpPr>
        <p:spPr bwMode="auto">
          <a:xfrm>
            <a:off x="8122635" y="4002425"/>
            <a:ext cx="993165" cy="276999"/>
          </a:xfrm>
          <a:prstGeom prst="rect">
            <a:avLst/>
          </a:prstGeom>
          <a:noFill/>
        </p:spPr>
        <p:txBody>
          <a:bodyPr wrap="square">
            <a:spAutoFit/>
          </a:bodyPr>
          <a:lstStyle/>
          <a:p>
            <a:pPr algn="ctr">
              <a:defRPr/>
            </a:pPr>
            <a:r>
              <a:rPr lang="en-US" sz="1200" b="1" dirty="0">
                <a:solidFill>
                  <a:srgbClr val="002C76"/>
                </a:solidFill>
                <a:latin typeface="Agency FB" panose="020B0503020202020204" pitchFamily="34" charset="0"/>
              </a:rPr>
              <a:t>USPACOM</a:t>
            </a:r>
          </a:p>
        </p:txBody>
      </p:sp>
      <p:sp>
        <p:nvSpPr>
          <p:cNvPr id="25" name="Line 40"/>
          <p:cNvSpPr>
            <a:spLocks noChangeShapeType="1"/>
          </p:cNvSpPr>
          <p:nvPr userDrawn="1"/>
        </p:nvSpPr>
        <p:spPr bwMode="auto">
          <a:xfrm flipH="1">
            <a:off x="2020271" y="5668829"/>
            <a:ext cx="5126006"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350"/>
          </a:p>
        </p:txBody>
      </p:sp>
      <p:grpSp>
        <p:nvGrpSpPr>
          <p:cNvPr id="26" name="Group 25"/>
          <p:cNvGrpSpPr/>
          <p:nvPr userDrawn="1"/>
        </p:nvGrpSpPr>
        <p:grpSpPr>
          <a:xfrm>
            <a:off x="2020271" y="5466937"/>
            <a:ext cx="5126006" cy="405075"/>
            <a:chOff x="1169695" y="5462326"/>
            <a:chExt cx="6834674" cy="405075"/>
          </a:xfrm>
        </p:grpSpPr>
        <p:sp>
          <p:nvSpPr>
            <p:cNvPr id="27" name="Line 43"/>
            <p:cNvSpPr>
              <a:spLocks noChangeShapeType="1"/>
            </p:cNvSpPr>
            <p:nvPr/>
          </p:nvSpPr>
          <p:spPr bwMode="auto">
            <a:xfrm flipH="1">
              <a:off x="4559300" y="5462326"/>
              <a:ext cx="0" cy="19691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350"/>
            </a:p>
          </p:txBody>
        </p:sp>
        <p:grpSp>
          <p:nvGrpSpPr>
            <p:cNvPr id="28" name="Group 126"/>
            <p:cNvGrpSpPr>
              <a:grpSpLocks/>
            </p:cNvGrpSpPr>
            <p:nvPr/>
          </p:nvGrpSpPr>
          <p:grpSpPr bwMode="auto">
            <a:xfrm>
              <a:off x="1169695" y="5664220"/>
              <a:ext cx="6834674" cy="203181"/>
              <a:chOff x="1045737" y="3605395"/>
              <a:chExt cx="6746489" cy="314506"/>
            </a:xfrm>
          </p:grpSpPr>
          <p:sp>
            <p:nvSpPr>
              <p:cNvPr id="29" name="Line 43"/>
              <p:cNvSpPr>
                <a:spLocks noChangeShapeType="1"/>
              </p:cNvSpPr>
              <p:nvPr/>
            </p:nvSpPr>
            <p:spPr bwMode="auto">
              <a:xfrm flipH="1">
                <a:off x="1045737" y="3605395"/>
                <a:ext cx="0" cy="30480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350"/>
              </a:p>
            </p:txBody>
          </p:sp>
          <p:sp>
            <p:nvSpPr>
              <p:cNvPr id="30" name="Line 43"/>
              <p:cNvSpPr>
                <a:spLocks noChangeShapeType="1"/>
              </p:cNvSpPr>
              <p:nvPr/>
            </p:nvSpPr>
            <p:spPr bwMode="auto">
              <a:xfrm flipH="1">
                <a:off x="3284070" y="3615102"/>
                <a:ext cx="0" cy="304799"/>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350"/>
              </a:p>
            </p:txBody>
          </p:sp>
          <p:sp>
            <p:nvSpPr>
              <p:cNvPr id="31" name="Line 43"/>
              <p:cNvSpPr>
                <a:spLocks noChangeShapeType="1"/>
              </p:cNvSpPr>
              <p:nvPr/>
            </p:nvSpPr>
            <p:spPr bwMode="auto">
              <a:xfrm flipH="1">
                <a:off x="5512808" y="3615102"/>
                <a:ext cx="0" cy="304799"/>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350"/>
              </a:p>
            </p:txBody>
          </p:sp>
          <p:sp>
            <p:nvSpPr>
              <p:cNvPr id="32" name="Line 43"/>
              <p:cNvSpPr>
                <a:spLocks noChangeShapeType="1"/>
              </p:cNvSpPr>
              <p:nvPr/>
            </p:nvSpPr>
            <p:spPr bwMode="auto">
              <a:xfrm flipH="1">
                <a:off x="7792226" y="3605395"/>
                <a:ext cx="0" cy="304799"/>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350"/>
              </a:p>
            </p:txBody>
          </p:sp>
        </p:grpSp>
      </p:grpSp>
      <p:sp>
        <p:nvSpPr>
          <p:cNvPr id="33" name="Rounded Rectangle 32"/>
          <p:cNvSpPr/>
          <p:nvPr userDrawn="1"/>
        </p:nvSpPr>
        <p:spPr bwMode="auto">
          <a:xfrm>
            <a:off x="1264202" y="5808387"/>
            <a:ext cx="1508760" cy="525098"/>
          </a:xfrm>
          <a:prstGeom prst="roundRect">
            <a:avLst/>
          </a:prstGeom>
          <a:solidFill>
            <a:schemeClr val="accent5">
              <a:lumMod val="75000"/>
            </a:schemeClr>
          </a:solidFill>
          <a:ln w="12700">
            <a:solidFill>
              <a:srgbClr val="61A1D5"/>
            </a:solidFill>
          </a:ln>
          <a:effectLst/>
          <a:scene3d>
            <a:camera prst="orthographicFront">
              <a:rot lat="0" lon="0" rev="0"/>
            </a:camera>
            <a:lightRig rig="balanced" dir="t">
              <a:rot lat="0" lon="0" rev="8700000"/>
            </a:lightRig>
          </a:scene3d>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eaLnBrk="0" hangingPunct="0">
              <a:lnSpc>
                <a:spcPct val="90000"/>
              </a:lnSpc>
              <a:defRPr/>
            </a:pPr>
            <a:r>
              <a:rPr lang="en-US" sz="825" b="1" dirty="0">
                <a:solidFill>
                  <a:schemeClr val="bg1"/>
                </a:solidFill>
                <a:latin typeface="Arial" panose="020B0604020202020204" pitchFamily="34" charset="0"/>
                <a:cs typeface="Arial" panose="020B0604020202020204" pitchFamily="34" charset="0"/>
              </a:rPr>
              <a:t>NAVSUP </a:t>
            </a:r>
          </a:p>
          <a:p>
            <a:pPr algn="ctr" eaLnBrk="0" hangingPunct="0">
              <a:lnSpc>
                <a:spcPct val="90000"/>
              </a:lnSpc>
              <a:defRPr/>
            </a:pPr>
            <a:r>
              <a:rPr lang="en-US" sz="825" b="1" dirty="0">
                <a:solidFill>
                  <a:schemeClr val="bg1"/>
                </a:solidFill>
                <a:latin typeface="Arial" panose="020B0604020202020204" pitchFamily="34" charset="0"/>
                <a:cs typeface="Arial" panose="020B0604020202020204" pitchFamily="34" charset="0"/>
              </a:rPr>
              <a:t>Weapon Systems Support</a:t>
            </a:r>
          </a:p>
          <a:p>
            <a:pPr algn="ctr" eaLnBrk="0" hangingPunct="0">
              <a:lnSpc>
                <a:spcPct val="90000"/>
              </a:lnSpc>
              <a:defRPr/>
            </a:pPr>
            <a:r>
              <a:rPr lang="en-US" sz="825" b="1" dirty="0">
                <a:solidFill>
                  <a:schemeClr val="bg1"/>
                </a:solidFill>
                <a:latin typeface="Arial" panose="020B0604020202020204" pitchFamily="34" charset="0"/>
                <a:cs typeface="Arial" panose="020B0604020202020204" pitchFamily="34" charset="0"/>
              </a:rPr>
              <a:t>(WSS)</a:t>
            </a:r>
          </a:p>
        </p:txBody>
      </p:sp>
      <p:sp>
        <p:nvSpPr>
          <p:cNvPr id="34" name="Rounded Rectangle 33"/>
          <p:cNvSpPr/>
          <p:nvPr userDrawn="1"/>
        </p:nvSpPr>
        <p:spPr bwMode="auto">
          <a:xfrm>
            <a:off x="2957351" y="5808389"/>
            <a:ext cx="1508760" cy="525097"/>
          </a:xfrm>
          <a:prstGeom prst="roundRect">
            <a:avLst/>
          </a:prstGeom>
          <a:solidFill>
            <a:schemeClr val="accent5">
              <a:lumMod val="75000"/>
            </a:schemeClr>
          </a:solidFill>
          <a:ln w="12700">
            <a:solidFill>
              <a:srgbClr val="61A1D5"/>
            </a:solidFill>
          </a:ln>
          <a:effectLst/>
          <a:scene3d>
            <a:camera prst="orthographicFront">
              <a:rot lat="0" lon="0" rev="0"/>
            </a:camera>
            <a:lightRig rig="balanced" dir="t">
              <a:rot lat="0" lon="0" rev="8700000"/>
            </a:lightRig>
          </a:scene3d>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eaLnBrk="0" hangingPunct="0">
              <a:lnSpc>
                <a:spcPct val="90000"/>
              </a:lnSpc>
              <a:defRPr/>
            </a:pPr>
            <a:r>
              <a:rPr lang="en-US" sz="825" b="1" dirty="0">
                <a:solidFill>
                  <a:schemeClr val="bg1"/>
                </a:solidFill>
                <a:latin typeface="Arial" panose="020B0604020202020204" pitchFamily="34" charset="0"/>
                <a:cs typeface="Arial" panose="020B0604020202020204" pitchFamily="34" charset="0"/>
              </a:rPr>
              <a:t>NAVSUP </a:t>
            </a:r>
          </a:p>
          <a:p>
            <a:pPr algn="ctr" eaLnBrk="0" hangingPunct="0">
              <a:lnSpc>
                <a:spcPct val="90000"/>
              </a:lnSpc>
              <a:defRPr/>
            </a:pPr>
            <a:r>
              <a:rPr lang="en-US" sz="825" b="1" dirty="0">
                <a:solidFill>
                  <a:schemeClr val="bg1"/>
                </a:solidFill>
                <a:latin typeface="Arial" panose="020B0604020202020204" pitchFamily="34" charset="0"/>
                <a:cs typeface="Arial" panose="020B0604020202020204" pitchFamily="34" charset="0"/>
              </a:rPr>
              <a:t>Fleet Logistics Centers</a:t>
            </a:r>
          </a:p>
          <a:p>
            <a:pPr algn="ctr" eaLnBrk="0" hangingPunct="0">
              <a:lnSpc>
                <a:spcPct val="90000"/>
              </a:lnSpc>
              <a:defRPr/>
            </a:pPr>
            <a:r>
              <a:rPr lang="en-US" sz="825" b="1" dirty="0">
                <a:solidFill>
                  <a:schemeClr val="bg1"/>
                </a:solidFill>
                <a:latin typeface="Arial" panose="020B0604020202020204" pitchFamily="34" charset="0"/>
                <a:cs typeface="Arial" panose="020B0604020202020204" pitchFamily="34" charset="0"/>
              </a:rPr>
              <a:t>(FLC)</a:t>
            </a:r>
          </a:p>
        </p:txBody>
      </p:sp>
      <p:sp>
        <p:nvSpPr>
          <p:cNvPr id="35" name="Rounded Rectangle 34"/>
          <p:cNvSpPr/>
          <p:nvPr userDrawn="1"/>
        </p:nvSpPr>
        <p:spPr bwMode="auto">
          <a:xfrm>
            <a:off x="4650500" y="5808387"/>
            <a:ext cx="1547519" cy="525096"/>
          </a:xfrm>
          <a:prstGeom prst="roundRect">
            <a:avLst/>
          </a:prstGeom>
          <a:solidFill>
            <a:schemeClr val="accent5">
              <a:lumMod val="75000"/>
            </a:schemeClr>
          </a:solidFill>
          <a:ln w="12700">
            <a:solidFill>
              <a:srgbClr val="61A1D5"/>
            </a:solidFill>
          </a:ln>
          <a:effectLst/>
          <a:scene3d>
            <a:camera prst="orthographicFront">
              <a:rot lat="0" lon="0" rev="0"/>
            </a:camera>
            <a:lightRig rig="balanced" dir="t">
              <a:rot lat="0" lon="0" rev="8700000"/>
            </a:lightRig>
          </a:scene3d>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eaLnBrk="0" hangingPunct="0">
              <a:lnSpc>
                <a:spcPct val="90000"/>
              </a:lnSpc>
              <a:defRPr/>
            </a:pPr>
            <a:r>
              <a:rPr lang="en-US" sz="825" b="1" dirty="0">
                <a:solidFill>
                  <a:schemeClr val="bg1"/>
                </a:solidFill>
                <a:latin typeface="Arial" panose="020B0604020202020204" pitchFamily="34" charset="0"/>
                <a:cs typeface="Arial" panose="020B0604020202020204" pitchFamily="34" charset="0"/>
              </a:rPr>
              <a:t>NAVSUP</a:t>
            </a:r>
            <a:r>
              <a:rPr lang="en-US" sz="825" b="1" dirty="0">
                <a:solidFill>
                  <a:schemeClr val="bg1"/>
                </a:solidFill>
                <a:latin typeface="Helvetica" pitchFamily="34" charset="0"/>
                <a:cs typeface="Helvetica" pitchFamily="34" charset="0"/>
              </a:rPr>
              <a:t> </a:t>
            </a:r>
          </a:p>
          <a:p>
            <a:pPr algn="ctr" eaLnBrk="0" hangingPunct="0">
              <a:lnSpc>
                <a:spcPct val="90000"/>
              </a:lnSpc>
              <a:defRPr/>
            </a:pPr>
            <a:r>
              <a:rPr lang="en-US" sz="825" b="1" dirty="0">
                <a:solidFill>
                  <a:schemeClr val="bg1"/>
                </a:solidFill>
                <a:latin typeface="Arial" panose="020B0604020202020204" pitchFamily="34" charset="0"/>
                <a:cs typeface="Arial" panose="020B0604020202020204" pitchFamily="34" charset="0"/>
              </a:rPr>
              <a:t>Business Systems Center </a:t>
            </a:r>
          </a:p>
          <a:p>
            <a:pPr algn="ctr" eaLnBrk="0" hangingPunct="0">
              <a:lnSpc>
                <a:spcPct val="90000"/>
              </a:lnSpc>
              <a:defRPr/>
            </a:pPr>
            <a:r>
              <a:rPr lang="en-US" sz="825" b="1" dirty="0">
                <a:solidFill>
                  <a:schemeClr val="bg1"/>
                </a:solidFill>
                <a:latin typeface="Arial" panose="020B0604020202020204" pitchFamily="34" charset="0"/>
                <a:cs typeface="Arial" panose="020B0604020202020204" pitchFamily="34" charset="0"/>
              </a:rPr>
              <a:t>(BSC)</a:t>
            </a:r>
          </a:p>
        </p:txBody>
      </p:sp>
      <p:sp>
        <p:nvSpPr>
          <p:cNvPr id="36" name="Rounded Rectangle 35"/>
          <p:cNvSpPr/>
          <p:nvPr userDrawn="1"/>
        </p:nvSpPr>
        <p:spPr bwMode="auto">
          <a:xfrm>
            <a:off x="6343650" y="5808389"/>
            <a:ext cx="1508760" cy="525097"/>
          </a:xfrm>
          <a:prstGeom prst="roundRect">
            <a:avLst/>
          </a:prstGeom>
          <a:solidFill>
            <a:schemeClr val="accent5">
              <a:lumMod val="75000"/>
            </a:schemeClr>
          </a:solidFill>
          <a:ln w="12700">
            <a:solidFill>
              <a:srgbClr val="61A1D5"/>
            </a:solidFill>
          </a:ln>
          <a:effectLst/>
          <a:scene3d>
            <a:camera prst="orthographicFront">
              <a:rot lat="0" lon="0" rev="0"/>
            </a:camera>
            <a:lightRig rig="balanced" dir="t">
              <a:rot lat="0" lon="0" rev="8700000"/>
            </a:lightRig>
          </a:scene3d>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eaLnBrk="0" hangingPunct="0">
              <a:lnSpc>
                <a:spcPct val="90000"/>
              </a:lnSpc>
              <a:defRPr/>
            </a:pPr>
            <a:r>
              <a:rPr lang="en-US" sz="825" b="1" dirty="0">
                <a:solidFill>
                  <a:schemeClr val="bg1"/>
                </a:solidFill>
                <a:latin typeface="Arial" panose="020B0604020202020204" pitchFamily="34" charset="0"/>
                <a:cs typeface="Arial" panose="020B0604020202020204" pitchFamily="34" charset="0"/>
              </a:rPr>
              <a:t>Navy Exchange Service Command</a:t>
            </a:r>
          </a:p>
          <a:p>
            <a:pPr algn="ctr" eaLnBrk="0" hangingPunct="0">
              <a:lnSpc>
                <a:spcPct val="90000"/>
              </a:lnSpc>
              <a:defRPr/>
            </a:pPr>
            <a:r>
              <a:rPr lang="en-US" sz="825" b="1" dirty="0">
                <a:solidFill>
                  <a:schemeClr val="bg1"/>
                </a:solidFill>
                <a:latin typeface="Arial" panose="020B0604020202020204" pitchFamily="34" charset="0"/>
                <a:cs typeface="Arial" panose="020B0604020202020204" pitchFamily="34" charset="0"/>
              </a:rPr>
              <a:t>(NEXCOM)</a:t>
            </a:r>
          </a:p>
        </p:txBody>
      </p:sp>
      <p:sp>
        <p:nvSpPr>
          <p:cNvPr id="37" name="Rounded Rectangle 36"/>
          <p:cNvSpPr/>
          <p:nvPr userDrawn="1"/>
        </p:nvSpPr>
        <p:spPr bwMode="auto">
          <a:xfrm>
            <a:off x="3200400" y="5201883"/>
            <a:ext cx="2732979" cy="309562"/>
          </a:xfrm>
          <a:prstGeom prst="roundRect">
            <a:avLst/>
          </a:prstGeom>
          <a:solidFill>
            <a:srgbClr val="12284B"/>
          </a:solidFill>
          <a:ln w="0">
            <a:noFill/>
          </a:ln>
          <a:effectLst/>
          <a:scene3d>
            <a:camera prst="orthographicFront">
              <a:rot lat="0" lon="0" rev="0"/>
            </a:camera>
            <a:lightRig rig="balanced" dir="t">
              <a:rot lat="0" lon="0" rev="8700000"/>
            </a:lightRig>
          </a:scene3d>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defRPr/>
            </a:pPr>
            <a:r>
              <a:rPr lang="en-US" sz="1200" b="1" dirty="0">
                <a:solidFill>
                  <a:schemeClr val="bg1"/>
                </a:solidFill>
                <a:latin typeface="Arial" panose="020B0604020202020204" pitchFamily="34" charset="0"/>
                <a:cs typeface="Arial" panose="020B0604020202020204" pitchFamily="34" charset="0"/>
              </a:rPr>
              <a:t>Naval Supply Systems Command</a:t>
            </a:r>
            <a:endParaRPr lang="en-US" sz="1200" dirty="0">
              <a:solidFill>
                <a:schemeClr val="bg1"/>
              </a:solidFill>
              <a:latin typeface="Arial" panose="020B0604020202020204" pitchFamily="34" charset="0"/>
              <a:cs typeface="Arial" panose="020B0604020202020204" pitchFamily="34" charset="0"/>
            </a:endParaRPr>
          </a:p>
        </p:txBody>
      </p:sp>
      <p:cxnSp>
        <p:nvCxnSpPr>
          <p:cNvPr id="38" name="Elbow Connector 37"/>
          <p:cNvCxnSpPr/>
          <p:nvPr userDrawn="1"/>
        </p:nvCxnSpPr>
        <p:spPr>
          <a:xfrm flipV="1">
            <a:off x="3344427" y="3993744"/>
            <a:ext cx="1172452" cy="125072"/>
          </a:xfrm>
          <a:prstGeom prst="bentConnector3">
            <a:avLst>
              <a:gd name="adj1" fmla="val 1837"/>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6594547" y="3847764"/>
            <a:ext cx="0" cy="1716582"/>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1" name="Oval 40"/>
          <p:cNvSpPr/>
          <p:nvPr userDrawn="1"/>
        </p:nvSpPr>
        <p:spPr bwMode="auto">
          <a:xfrm>
            <a:off x="1899556" y="3050546"/>
            <a:ext cx="82296" cy="82451"/>
          </a:xfrm>
          <a:prstGeom prst="ellipse">
            <a:avLst/>
          </a:prstGeom>
          <a:solidFill>
            <a:srgbClr val="24579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42" name="TextBox 210"/>
          <p:cNvSpPr txBox="1">
            <a:spLocks noChangeArrowheads="1"/>
          </p:cNvSpPr>
          <p:nvPr userDrawn="1"/>
        </p:nvSpPr>
        <p:spPr bwMode="auto">
          <a:xfrm>
            <a:off x="553164" y="4358281"/>
            <a:ext cx="804430" cy="178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563" b="1" dirty="0">
                <a:solidFill>
                  <a:schemeClr val="bg1"/>
                </a:solidFill>
                <a:latin typeface="Arial" panose="020B0604020202020204" pitchFamily="34" charset="0"/>
                <a:cs typeface="Arial" panose="020B0604020202020204" pitchFamily="34" charset="0"/>
              </a:rPr>
              <a:t>Pearl Harbor</a:t>
            </a:r>
          </a:p>
        </p:txBody>
      </p:sp>
      <p:sp>
        <p:nvSpPr>
          <p:cNvPr id="43" name="5-Point Star 42"/>
          <p:cNvSpPr/>
          <p:nvPr userDrawn="1"/>
        </p:nvSpPr>
        <p:spPr bwMode="auto">
          <a:xfrm>
            <a:off x="854678" y="4131164"/>
            <a:ext cx="191643" cy="168925"/>
          </a:xfrm>
          <a:prstGeom prst="star5">
            <a:avLst/>
          </a:prstGeom>
          <a:solidFill>
            <a:srgbClr val="C00000"/>
          </a:solidFill>
          <a:ln w="9525">
            <a:solidFill>
              <a:srgbClr val="F8940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44" name="TextBox 43"/>
          <p:cNvSpPr txBox="1"/>
          <p:nvPr userDrawn="1"/>
        </p:nvSpPr>
        <p:spPr bwMode="auto">
          <a:xfrm>
            <a:off x="2745060" y="4848413"/>
            <a:ext cx="1535408" cy="276999"/>
          </a:xfrm>
          <a:prstGeom prst="rect">
            <a:avLst/>
          </a:prstGeom>
          <a:noFill/>
        </p:spPr>
        <p:txBody>
          <a:bodyPr>
            <a:spAutoFit/>
          </a:bodyPr>
          <a:lstStyle/>
          <a:p>
            <a:pPr algn="ctr">
              <a:defRPr/>
            </a:pPr>
            <a:r>
              <a:rPr lang="en-US" sz="1200" b="1" dirty="0">
                <a:solidFill>
                  <a:srgbClr val="002C76"/>
                </a:solidFill>
                <a:latin typeface="Agency FB" panose="020B0503020202020204" pitchFamily="34" charset="0"/>
              </a:rPr>
              <a:t>USSOUTHCOM</a:t>
            </a:r>
          </a:p>
        </p:txBody>
      </p:sp>
      <p:sp>
        <p:nvSpPr>
          <p:cNvPr id="45" name="TextBox 44"/>
          <p:cNvSpPr txBox="1"/>
          <p:nvPr userDrawn="1"/>
        </p:nvSpPr>
        <p:spPr bwMode="auto">
          <a:xfrm>
            <a:off x="529521" y="5336856"/>
            <a:ext cx="1333301" cy="276999"/>
          </a:xfrm>
          <a:prstGeom prst="rect">
            <a:avLst/>
          </a:prstGeom>
          <a:noFill/>
        </p:spPr>
        <p:txBody>
          <a:bodyPr>
            <a:spAutoFit/>
          </a:bodyPr>
          <a:lstStyle/>
          <a:p>
            <a:pPr algn="ctr">
              <a:defRPr/>
            </a:pPr>
            <a:r>
              <a:rPr lang="en-US" sz="1200" b="1" dirty="0">
                <a:solidFill>
                  <a:srgbClr val="002C76"/>
                </a:solidFill>
                <a:latin typeface="Agency FB" panose="020B0503020202020204" pitchFamily="34" charset="0"/>
              </a:rPr>
              <a:t>USPACOM</a:t>
            </a:r>
          </a:p>
        </p:txBody>
      </p:sp>
      <p:sp>
        <p:nvSpPr>
          <p:cNvPr id="46" name="TextBox 45"/>
          <p:cNvSpPr txBox="1"/>
          <p:nvPr userDrawn="1"/>
        </p:nvSpPr>
        <p:spPr bwMode="auto">
          <a:xfrm>
            <a:off x="4425643" y="1428429"/>
            <a:ext cx="1333301" cy="276999"/>
          </a:xfrm>
          <a:prstGeom prst="rect">
            <a:avLst/>
          </a:prstGeom>
          <a:noFill/>
        </p:spPr>
        <p:txBody>
          <a:bodyPr>
            <a:spAutoFit/>
          </a:bodyPr>
          <a:lstStyle/>
          <a:p>
            <a:pPr algn="ctr">
              <a:defRPr/>
            </a:pPr>
            <a:r>
              <a:rPr lang="en-US" sz="1200" b="1" dirty="0">
                <a:solidFill>
                  <a:srgbClr val="002C76"/>
                </a:solidFill>
                <a:latin typeface="Agency FB" panose="020B0503020202020204" pitchFamily="34" charset="0"/>
              </a:rPr>
              <a:t>USEUCOM</a:t>
            </a:r>
            <a:endParaRPr lang="en-US" sz="1050" b="1" dirty="0">
              <a:solidFill>
                <a:srgbClr val="002C76"/>
              </a:solidFill>
              <a:latin typeface="Agency FB" panose="020B0503020202020204" pitchFamily="34" charset="0"/>
            </a:endParaRPr>
          </a:p>
        </p:txBody>
      </p:sp>
      <p:sp>
        <p:nvSpPr>
          <p:cNvPr id="47" name="TextBox 46"/>
          <p:cNvSpPr txBox="1"/>
          <p:nvPr userDrawn="1"/>
        </p:nvSpPr>
        <p:spPr bwMode="auto">
          <a:xfrm>
            <a:off x="4691092" y="4220793"/>
            <a:ext cx="1333301" cy="276999"/>
          </a:xfrm>
          <a:prstGeom prst="rect">
            <a:avLst/>
          </a:prstGeom>
          <a:noFill/>
        </p:spPr>
        <p:txBody>
          <a:bodyPr>
            <a:spAutoFit/>
          </a:bodyPr>
          <a:lstStyle/>
          <a:p>
            <a:pPr algn="ctr">
              <a:defRPr/>
            </a:pPr>
            <a:r>
              <a:rPr lang="en-US" sz="1200" b="1" dirty="0">
                <a:solidFill>
                  <a:srgbClr val="002C76"/>
                </a:solidFill>
                <a:latin typeface="Agency FB" panose="020B0503020202020204" pitchFamily="34" charset="0"/>
              </a:rPr>
              <a:t>USAFRICOM</a:t>
            </a:r>
            <a:endParaRPr lang="en-US" sz="1050" b="1" dirty="0">
              <a:solidFill>
                <a:srgbClr val="002C76"/>
              </a:solidFill>
              <a:latin typeface="Agency FB" panose="020B0503020202020204" pitchFamily="34" charset="0"/>
            </a:endParaRPr>
          </a:p>
        </p:txBody>
      </p:sp>
      <p:cxnSp>
        <p:nvCxnSpPr>
          <p:cNvPr id="48" name="Straight Connector 47"/>
          <p:cNvCxnSpPr/>
          <p:nvPr userDrawn="1"/>
        </p:nvCxnSpPr>
        <p:spPr bwMode="auto">
          <a:xfrm flipV="1">
            <a:off x="6695474" y="1284269"/>
            <a:ext cx="0" cy="309696"/>
          </a:xfrm>
          <a:prstGeom prst="line">
            <a:avLst/>
          </a:prstGeom>
          <a:ln w="1905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userDrawn="1"/>
        </p:nvCxnSpPr>
        <p:spPr bwMode="auto">
          <a:xfrm>
            <a:off x="2637770" y="4543091"/>
            <a:ext cx="0" cy="1065765"/>
          </a:xfrm>
          <a:prstGeom prst="line">
            <a:avLst/>
          </a:prstGeom>
          <a:ln w="1905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userDrawn="1"/>
        </p:nvCxnSpPr>
        <p:spPr bwMode="auto">
          <a:xfrm>
            <a:off x="4227293" y="3994238"/>
            <a:ext cx="0" cy="517738"/>
          </a:xfrm>
          <a:prstGeom prst="line">
            <a:avLst/>
          </a:prstGeom>
          <a:ln w="1905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userDrawn="1"/>
        </p:nvCxnSpPr>
        <p:spPr bwMode="auto">
          <a:xfrm>
            <a:off x="1" y="3065266"/>
            <a:ext cx="1211357" cy="0"/>
          </a:xfrm>
          <a:prstGeom prst="line">
            <a:avLst/>
          </a:prstGeom>
          <a:ln w="1905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userDrawn="1"/>
        </p:nvCxnSpPr>
        <p:spPr bwMode="auto">
          <a:xfrm>
            <a:off x="2206594" y="4552327"/>
            <a:ext cx="428507" cy="0"/>
          </a:xfrm>
          <a:prstGeom prst="line">
            <a:avLst/>
          </a:prstGeom>
          <a:ln w="1905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53" name="Oval 52"/>
          <p:cNvSpPr/>
          <p:nvPr userDrawn="1"/>
        </p:nvSpPr>
        <p:spPr bwMode="auto">
          <a:xfrm>
            <a:off x="1863325" y="2981038"/>
            <a:ext cx="82296" cy="82451"/>
          </a:xfrm>
          <a:prstGeom prst="ellipse">
            <a:avLst/>
          </a:prstGeom>
          <a:solidFill>
            <a:srgbClr val="24579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54" name="Oval 53"/>
          <p:cNvSpPr/>
          <p:nvPr userDrawn="1"/>
        </p:nvSpPr>
        <p:spPr bwMode="auto">
          <a:xfrm>
            <a:off x="1799391" y="3010195"/>
            <a:ext cx="82296" cy="82451"/>
          </a:xfrm>
          <a:prstGeom prst="ellipse">
            <a:avLst/>
          </a:prstGeom>
          <a:solidFill>
            <a:srgbClr val="24579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60" name="Oval 59"/>
          <p:cNvSpPr/>
          <p:nvPr userDrawn="1"/>
        </p:nvSpPr>
        <p:spPr bwMode="auto">
          <a:xfrm>
            <a:off x="1924140" y="3469065"/>
            <a:ext cx="79172" cy="82451"/>
          </a:xfrm>
          <a:prstGeom prst="ellipse">
            <a:avLst/>
          </a:prstGeom>
          <a:solidFill>
            <a:srgbClr val="24579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62" name="Oval 61"/>
          <p:cNvSpPr/>
          <p:nvPr userDrawn="1"/>
        </p:nvSpPr>
        <p:spPr bwMode="auto">
          <a:xfrm>
            <a:off x="2511284" y="3668348"/>
            <a:ext cx="82296" cy="82296"/>
          </a:xfrm>
          <a:prstGeom prst="ellipse">
            <a:avLst/>
          </a:prstGeom>
          <a:solidFill>
            <a:srgbClr val="24579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63" name="Oval 62"/>
          <p:cNvSpPr/>
          <p:nvPr userDrawn="1"/>
        </p:nvSpPr>
        <p:spPr bwMode="auto">
          <a:xfrm>
            <a:off x="2524801" y="3622390"/>
            <a:ext cx="82296" cy="82296"/>
          </a:xfrm>
          <a:prstGeom prst="ellipse">
            <a:avLst/>
          </a:prstGeom>
          <a:solidFill>
            <a:srgbClr val="24579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64" name="Oval 63"/>
          <p:cNvSpPr/>
          <p:nvPr userDrawn="1"/>
        </p:nvSpPr>
        <p:spPr bwMode="auto">
          <a:xfrm>
            <a:off x="2529877" y="3585897"/>
            <a:ext cx="82296" cy="82296"/>
          </a:xfrm>
          <a:prstGeom prst="ellipse">
            <a:avLst/>
          </a:prstGeom>
          <a:solidFill>
            <a:srgbClr val="24579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65" name="Oval 64"/>
          <p:cNvSpPr/>
          <p:nvPr userDrawn="1"/>
        </p:nvSpPr>
        <p:spPr bwMode="auto">
          <a:xfrm>
            <a:off x="2577408" y="3609340"/>
            <a:ext cx="82296" cy="82296"/>
          </a:xfrm>
          <a:prstGeom prst="ellipse">
            <a:avLst/>
          </a:prstGeom>
          <a:solidFill>
            <a:srgbClr val="24579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66" name="Oval 65"/>
          <p:cNvSpPr/>
          <p:nvPr userDrawn="1"/>
        </p:nvSpPr>
        <p:spPr bwMode="auto">
          <a:xfrm>
            <a:off x="2607815" y="3570697"/>
            <a:ext cx="82296" cy="82296"/>
          </a:xfrm>
          <a:prstGeom prst="ellipse">
            <a:avLst/>
          </a:prstGeom>
          <a:solidFill>
            <a:srgbClr val="24579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67" name="Oval 66"/>
          <p:cNvSpPr/>
          <p:nvPr userDrawn="1"/>
        </p:nvSpPr>
        <p:spPr bwMode="auto">
          <a:xfrm>
            <a:off x="2623344" y="3622151"/>
            <a:ext cx="82296" cy="82296"/>
          </a:xfrm>
          <a:prstGeom prst="ellipse">
            <a:avLst/>
          </a:prstGeom>
          <a:solidFill>
            <a:srgbClr val="24579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68" name="Oval 67"/>
          <p:cNvSpPr/>
          <p:nvPr userDrawn="1"/>
        </p:nvSpPr>
        <p:spPr bwMode="auto">
          <a:xfrm>
            <a:off x="2811679" y="3590094"/>
            <a:ext cx="82296" cy="82296"/>
          </a:xfrm>
          <a:prstGeom prst="ellipse">
            <a:avLst/>
          </a:prstGeom>
          <a:solidFill>
            <a:srgbClr val="24579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69" name="Oval 68"/>
          <p:cNvSpPr/>
          <p:nvPr userDrawn="1"/>
        </p:nvSpPr>
        <p:spPr bwMode="auto">
          <a:xfrm>
            <a:off x="2769732" y="3588333"/>
            <a:ext cx="82296" cy="82296"/>
          </a:xfrm>
          <a:prstGeom prst="ellipse">
            <a:avLst/>
          </a:prstGeom>
          <a:solidFill>
            <a:srgbClr val="24579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71" name="Oval 70"/>
          <p:cNvSpPr/>
          <p:nvPr userDrawn="1"/>
        </p:nvSpPr>
        <p:spPr bwMode="auto">
          <a:xfrm>
            <a:off x="3001409" y="3482371"/>
            <a:ext cx="82296" cy="82296"/>
          </a:xfrm>
          <a:prstGeom prst="ellipse">
            <a:avLst/>
          </a:prstGeom>
          <a:solidFill>
            <a:srgbClr val="24579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72" name="Oval 71"/>
          <p:cNvSpPr/>
          <p:nvPr userDrawn="1"/>
        </p:nvSpPr>
        <p:spPr bwMode="auto">
          <a:xfrm>
            <a:off x="2974791" y="3442790"/>
            <a:ext cx="82296" cy="82296"/>
          </a:xfrm>
          <a:prstGeom prst="ellipse">
            <a:avLst/>
          </a:prstGeom>
          <a:solidFill>
            <a:srgbClr val="24579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73" name="Oval 72"/>
          <p:cNvSpPr/>
          <p:nvPr userDrawn="1"/>
        </p:nvSpPr>
        <p:spPr bwMode="auto">
          <a:xfrm>
            <a:off x="2911684" y="3272321"/>
            <a:ext cx="82296" cy="82296"/>
          </a:xfrm>
          <a:prstGeom prst="ellipse">
            <a:avLst/>
          </a:prstGeom>
          <a:solidFill>
            <a:srgbClr val="24579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74" name="Oval 73"/>
          <p:cNvSpPr/>
          <p:nvPr userDrawn="1"/>
        </p:nvSpPr>
        <p:spPr bwMode="auto">
          <a:xfrm>
            <a:off x="2958467" y="3318580"/>
            <a:ext cx="60813" cy="82451"/>
          </a:xfrm>
          <a:prstGeom prst="ellipse">
            <a:avLst/>
          </a:prstGeom>
          <a:solidFill>
            <a:srgbClr val="24579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75" name="Oval 74"/>
          <p:cNvSpPr/>
          <p:nvPr userDrawn="1"/>
        </p:nvSpPr>
        <p:spPr bwMode="auto">
          <a:xfrm>
            <a:off x="2934553" y="3365818"/>
            <a:ext cx="82296" cy="82296"/>
          </a:xfrm>
          <a:prstGeom prst="ellipse">
            <a:avLst/>
          </a:prstGeom>
          <a:solidFill>
            <a:srgbClr val="24579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76" name="Oval 75"/>
          <p:cNvSpPr/>
          <p:nvPr userDrawn="1"/>
        </p:nvSpPr>
        <p:spPr bwMode="auto">
          <a:xfrm>
            <a:off x="2970187" y="3367918"/>
            <a:ext cx="82296" cy="82296"/>
          </a:xfrm>
          <a:prstGeom prst="ellipse">
            <a:avLst/>
          </a:prstGeom>
          <a:solidFill>
            <a:srgbClr val="24579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77" name="Oval 76"/>
          <p:cNvSpPr/>
          <p:nvPr userDrawn="1"/>
        </p:nvSpPr>
        <p:spPr bwMode="auto">
          <a:xfrm>
            <a:off x="2989876" y="3291560"/>
            <a:ext cx="82296" cy="82296"/>
          </a:xfrm>
          <a:prstGeom prst="ellipse">
            <a:avLst/>
          </a:prstGeom>
          <a:solidFill>
            <a:srgbClr val="24579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78" name="Oval 77"/>
          <p:cNvSpPr/>
          <p:nvPr userDrawn="1"/>
        </p:nvSpPr>
        <p:spPr bwMode="auto">
          <a:xfrm>
            <a:off x="3020739" y="3259223"/>
            <a:ext cx="82296" cy="82296"/>
          </a:xfrm>
          <a:prstGeom prst="ellipse">
            <a:avLst/>
          </a:prstGeom>
          <a:solidFill>
            <a:srgbClr val="24579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79" name="Oval 78"/>
          <p:cNvSpPr/>
          <p:nvPr userDrawn="1"/>
        </p:nvSpPr>
        <p:spPr bwMode="auto">
          <a:xfrm>
            <a:off x="3060915" y="3411933"/>
            <a:ext cx="82296" cy="82296"/>
          </a:xfrm>
          <a:prstGeom prst="ellipse">
            <a:avLst/>
          </a:prstGeom>
          <a:solidFill>
            <a:srgbClr val="24579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82" name="Oval 81"/>
          <p:cNvSpPr/>
          <p:nvPr userDrawn="1"/>
        </p:nvSpPr>
        <p:spPr bwMode="auto">
          <a:xfrm>
            <a:off x="2850582" y="3821128"/>
            <a:ext cx="82296" cy="82296"/>
          </a:xfrm>
          <a:prstGeom prst="ellipse">
            <a:avLst/>
          </a:prstGeom>
          <a:solidFill>
            <a:srgbClr val="24579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83" name="Oval 82"/>
          <p:cNvSpPr/>
          <p:nvPr userDrawn="1"/>
        </p:nvSpPr>
        <p:spPr bwMode="auto">
          <a:xfrm>
            <a:off x="3164764" y="3142380"/>
            <a:ext cx="82296" cy="82296"/>
          </a:xfrm>
          <a:prstGeom prst="ellipse">
            <a:avLst/>
          </a:prstGeom>
          <a:solidFill>
            <a:srgbClr val="24579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85" name="Oval 84"/>
          <p:cNvSpPr/>
          <p:nvPr userDrawn="1"/>
        </p:nvSpPr>
        <p:spPr bwMode="auto">
          <a:xfrm>
            <a:off x="4857840" y="2838415"/>
            <a:ext cx="82296" cy="82451"/>
          </a:xfrm>
          <a:prstGeom prst="ellipse">
            <a:avLst/>
          </a:prstGeom>
          <a:solidFill>
            <a:srgbClr val="24579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86" name="Oval 85"/>
          <p:cNvSpPr/>
          <p:nvPr userDrawn="1"/>
        </p:nvSpPr>
        <p:spPr bwMode="auto">
          <a:xfrm>
            <a:off x="4920192" y="2816459"/>
            <a:ext cx="82296" cy="82451"/>
          </a:xfrm>
          <a:prstGeom prst="ellipse">
            <a:avLst/>
          </a:prstGeom>
          <a:solidFill>
            <a:srgbClr val="24579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87" name="Oval 86"/>
          <p:cNvSpPr/>
          <p:nvPr userDrawn="1"/>
        </p:nvSpPr>
        <p:spPr bwMode="auto">
          <a:xfrm>
            <a:off x="4793313" y="3408698"/>
            <a:ext cx="82296" cy="82451"/>
          </a:xfrm>
          <a:prstGeom prst="ellipse">
            <a:avLst/>
          </a:prstGeom>
          <a:solidFill>
            <a:srgbClr val="24579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88" name="Oval 87"/>
          <p:cNvSpPr/>
          <p:nvPr userDrawn="1"/>
        </p:nvSpPr>
        <p:spPr bwMode="auto">
          <a:xfrm>
            <a:off x="4862197" y="3291560"/>
            <a:ext cx="82296" cy="82451"/>
          </a:xfrm>
          <a:prstGeom prst="ellipse">
            <a:avLst/>
          </a:prstGeom>
          <a:solidFill>
            <a:srgbClr val="24579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89" name="Oval 88"/>
          <p:cNvSpPr/>
          <p:nvPr userDrawn="1"/>
        </p:nvSpPr>
        <p:spPr bwMode="auto">
          <a:xfrm>
            <a:off x="4723131" y="3350254"/>
            <a:ext cx="82296" cy="82451"/>
          </a:xfrm>
          <a:prstGeom prst="ellipse">
            <a:avLst/>
          </a:prstGeom>
          <a:solidFill>
            <a:srgbClr val="24579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91" name="Oval 90"/>
          <p:cNvSpPr/>
          <p:nvPr userDrawn="1"/>
        </p:nvSpPr>
        <p:spPr bwMode="auto">
          <a:xfrm>
            <a:off x="5281183" y="3281387"/>
            <a:ext cx="82296" cy="82451"/>
          </a:xfrm>
          <a:prstGeom prst="ellipse">
            <a:avLst/>
          </a:prstGeom>
          <a:solidFill>
            <a:srgbClr val="24579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92" name="Oval 91"/>
          <p:cNvSpPr/>
          <p:nvPr userDrawn="1"/>
        </p:nvSpPr>
        <p:spPr bwMode="auto">
          <a:xfrm>
            <a:off x="5259067" y="3233419"/>
            <a:ext cx="82296" cy="82451"/>
          </a:xfrm>
          <a:prstGeom prst="ellipse">
            <a:avLst/>
          </a:prstGeom>
          <a:solidFill>
            <a:srgbClr val="24579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93" name="Oval 92"/>
          <p:cNvSpPr/>
          <p:nvPr userDrawn="1"/>
        </p:nvSpPr>
        <p:spPr bwMode="auto">
          <a:xfrm>
            <a:off x="5220370" y="3162229"/>
            <a:ext cx="82296" cy="82451"/>
          </a:xfrm>
          <a:prstGeom prst="ellipse">
            <a:avLst/>
          </a:prstGeom>
          <a:solidFill>
            <a:srgbClr val="24579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95" name="Oval 94"/>
          <p:cNvSpPr/>
          <p:nvPr userDrawn="1"/>
        </p:nvSpPr>
        <p:spPr bwMode="auto">
          <a:xfrm>
            <a:off x="5165910" y="3283367"/>
            <a:ext cx="82296" cy="82451"/>
          </a:xfrm>
          <a:prstGeom prst="ellipse">
            <a:avLst/>
          </a:prstGeom>
          <a:solidFill>
            <a:srgbClr val="24579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96" name="Oval 95"/>
          <p:cNvSpPr/>
          <p:nvPr userDrawn="1"/>
        </p:nvSpPr>
        <p:spPr bwMode="auto">
          <a:xfrm>
            <a:off x="5446936" y="3275697"/>
            <a:ext cx="82296" cy="82451"/>
          </a:xfrm>
          <a:prstGeom prst="ellipse">
            <a:avLst/>
          </a:prstGeom>
          <a:solidFill>
            <a:srgbClr val="24579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97" name="Oval 96"/>
          <p:cNvSpPr/>
          <p:nvPr userDrawn="1"/>
        </p:nvSpPr>
        <p:spPr bwMode="auto">
          <a:xfrm>
            <a:off x="5473747" y="3303716"/>
            <a:ext cx="82296" cy="82451"/>
          </a:xfrm>
          <a:prstGeom prst="ellipse">
            <a:avLst/>
          </a:prstGeom>
          <a:solidFill>
            <a:srgbClr val="24579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grpSp>
        <p:nvGrpSpPr>
          <p:cNvPr id="98" name="Group 97"/>
          <p:cNvGrpSpPr/>
          <p:nvPr userDrawn="1"/>
        </p:nvGrpSpPr>
        <p:grpSpPr>
          <a:xfrm>
            <a:off x="6010910" y="3931346"/>
            <a:ext cx="480969" cy="178960"/>
            <a:chOff x="3115574" y="2769303"/>
            <a:chExt cx="506240" cy="172577"/>
          </a:xfrm>
        </p:grpSpPr>
        <p:sp>
          <p:nvSpPr>
            <p:cNvPr id="99" name="Rectangle 98"/>
            <p:cNvSpPr/>
            <p:nvPr/>
          </p:nvSpPr>
          <p:spPr bwMode="auto">
            <a:xfrm>
              <a:off x="3144048" y="2791871"/>
              <a:ext cx="451445" cy="128588"/>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b="1" dirty="0"/>
            </a:p>
          </p:txBody>
        </p:sp>
        <p:sp>
          <p:nvSpPr>
            <p:cNvPr id="100" name="TextBox 210"/>
            <p:cNvSpPr txBox="1">
              <a:spLocks noChangeArrowheads="1"/>
            </p:cNvSpPr>
            <p:nvPr/>
          </p:nvSpPr>
          <p:spPr bwMode="auto">
            <a:xfrm>
              <a:off x="3115574" y="2769303"/>
              <a:ext cx="506240" cy="172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563" b="1" dirty="0">
                  <a:solidFill>
                    <a:schemeClr val="bg1"/>
                  </a:solidFill>
                  <a:latin typeface="Arial" panose="020B0604020202020204" pitchFamily="34" charset="0"/>
                  <a:cs typeface="Arial" panose="020B0604020202020204" pitchFamily="34" charset="0"/>
                </a:rPr>
                <a:t>Bahrain</a:t>
              </a:r>
            </a:p>
          </p:txBody>
        </p:sp>
      </p:grpSp>
      <p:sp>
        <p:nvSpPr>
          <p:cNvPr id="102" name="Oval 101"/>
          <p:cNvSpPr/>
          <p:nvPr userDrawn="1"/>
        </p:nvSpPr>
        <p:spPr bwMode="auto">
          <a:xfrm>
            <a:off x="6024392" y="4190202"/>
            <a:ext cx="82296" cy="82451"/>
          </a:xfrm>
          <a:prstGeom prst="ellipse">
            <a:avLst/>
          </a:prstGeom>
          <a:solidFill>
            <a:srgbClr val="24579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103" name="Oval 102"/>
          <p:cNvSpPr/>
          <p:nvPr userDrawn="1"/>
        </p:nvSpPr>
        <p:spPr bwMode="auto">
          <a:xfrm>
            <a:off x="5225859" y="2734008"/>
            <a:ext cx="82296" cy="82451"/>
          </a:xfrm>
          <a:prstGeom prst="ellipse">
            <a:avLst/>
          </a:prstGeom>
          <a:solidFill>
            <a:srgbClr val="24579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104" name="Oval 103"/>
          <p:cNvSpPr/>
          <p:nvPr userDrawn="1"/>
        </p:nvSpPr>
        <p:spPr bwMode="auto">
          <a:xfrm>
            <a:off x="7473212" y="5326245"/>
            <a:ext cx="82296" cy="82451"/>
          </a:xfrm>
          <a:prstGeom prst="ellipse">
            <a:avLst/>
          </a:prstGeom>
          <a:solidFill>
            <a:srgbClr val="24579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105" name="Oval 104"/>
          <p:cNvSpPr/>
          <p:nvPr userDrawn="1"/>
        </p:nvSpPr>
        <p:spPr bwMode="auto">
          <a:xfrm>
            <a:off x="7594585" y="4741225"/>
            <a:ext cx="82296" cy="82451"/>
          </a:xfrm>
          <a:prstGeom prst="ellipse">
            <a:avLst/>
          </a:prstGeom>
          <a:solidFill>
            <a:srgbClr val="24579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106" name="Oval 105"/>
          <p:cNvSpPr/>
          <p:nvPr userDrawn="1"/>
        </p:nvSpPr>
        <p:spPr bwMode="auto">
          <a:xfrm>
            <a:off x="7473212" y="4456129"/>
            <a:ext cx="82296" cy="82451"/>
          </a:xfrm>
          <a:prstGeom prst="ellipse">
            <a:avLst/>
          </a:prstGeom>
          <a:solidFill>
            <a:srgbClr val="24579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107" name="Oval 106"/>
          <p:cNvSpPr/>
          <p:nvPr userDrawn="1"/>
        </p:nvSpPr>
        <p:spPr bwMode="auto">
          <a:xfrm>
            <a:off x="7696531" y="3884526"/>
            <a:ext cx="82296" cy="82451"/>
          </a:xfrm>
          <a:prstGeom prst="ellipse">
            <a:avLst/>
          </a:prstGeom>
          <a:solidFill>
            <a:srgbClr val="24579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108" name="Oval 107"/>
          <p:cNvSpPr/>
          <p:nvPr userDrawn="1"/>
        </p:nvSpPr>
        <p:spPr bwMode="auto">
          <a:xfrm>
            <a:off x="8715345" y="5647290"/>
            <a:ext cx="82296" cy="82451"/>
          </a:xfrm>
          <a:prstGeom prst="ellipse">
            <a:avLst/>
          </a:prstGeom>
          <a:solidFill>
            <a:srgbClr val="24579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109" name="Oval 108"/>
          <p:cNvSpPr/>
          <p:nvPr userDrawn="1"/>
        </p:nvSpPr>
        <p:spPr bwMode="auto">
          <a:xfrm>
            <a:off x="8138649" y="3684738"/>
            <a:ext cx="82296" cy="82451"/>
          </a:xfrm>
          <a:prstGeom prst="ellipse">
            <a:avLst/>
          </a:prstGeom>
          <a:solidFill>
            <a:srgbClr val="24579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110" name="Oval 109"/>
          <p:cNvSpPr/>
          <p:nvPr userDrawn="1"/>
        </p:nvSpPr>
        <p:spPr bwMode="auto">
          <a:xfrm>
            <a:off x="8138863" y="3483251"/>
            <a:ext cx="82296" cy="82451"/>
          </a:xfrm>
          <a:prstGeom prst="ellipse">
            <a:avLst/>
          </a:prstGeom>
          <a:solidFill>
            <a:srgbClr val="24579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111" name="Oval 110"/>
          <p:cNvSpPr/>
          <p:nvPr userDrawn="1"/>
        </p:nvSpPr>
        <p:spPr bwMode="auto">
          <a:xfrm>
            <a:off x="8134337" y="3347205"/>
            <a:ext cx="82296" cy="82451"/>
          </a:xfrm>
          <a:prstGeom prst="ellipse">
            <a:avLst/>
          </a:prstGeom>
          <a:solidFill>
            <a:srgbClr val="24579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112" name="Oval 111"/>
          <p:cNvSpPr/>
          <p:nvPr userDrawn="1"/>
        </p:nvSpPr>
        <p:spPr bwMode="auto">
          <a:xfrm>
            <a:off x="8175826" y="3457709"/>
            <a:ext cx="82296" cy="82451"/>
          </a:xfrm>
          <a:prstGeom prst="ellipse">
            <a:avLst/>
          </a:prstGeom>
          <a:solidFill>
            <a:srgbClr val="24579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113" name="Oval 112"/>
          <p:cNvSpPr/>
          <p:nvPr userDrawn="1"/>
        </p:nvSpPr>
        <p:spPr bwMode="auto">
          <a:xfrm>
            <a:off x="8515065" y="3170364"/>
            <a:ext cx="82296" cy="82451"/>
          </a:xfrm>
          <a:prstGeom prst="ellipse">
            <a:avLst/>
          </a:prstGeom>
          <a:solidFill>
            <a:srgbClr val="24579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115" name="TextBox 114"/>
          <p:cNvSpPr txBox="1"/>
          <p:nvPr userDrawn="1"/>
        </p:nvSpPr>
        <p:spPr bwMode="auto">
          <a:xfrm>
            <a:off x="5555800" y="3496883"/>
            <a:ext cx="1333301" cy="276999"/>
          </a:xfrm>
          <a:prstGeom prst="rect">
            <a:avLst/>
          </a:prstGeom>
          <a:noFill/>
        </p:spPr>
        <p:txBody>
          <a:bodyPr>
            <a:spAutoFit/>
          </a:bodyPr>
          <a:lstStyle/>
          <a:p>
            <a:pPr algn="ctr">
              <a:defRPr/>
            </a:pPr>
            <a:r>
              <a:rPr lang="en-US" sz="1200" b="1" dirty="0">
                <a:solidFill>
                  <a:srgbClr val="002C76"/>
                </a:solidFill>
                <a:latin typeface="Agency FB" panose="020B0503020202020204" pitchFamily="34" charset="0"/>
              </a:rPr>
              <a:t>USCENTCOM</a:t>
            </a:r>
            <a:endParaRPr lang="en-US" sz="1050" b="1" dirty="0">
              <a:solidFill>
                <a:srgbClr val="002C76"/>
              </a:solidFill>
              <a:latin typeface="Agency FB" panose="020B0503020202020204" pitchFamily="34" charset="0"/>
            </a:endParaRPr>
          </a:p>
        </p:txBody>
      </p:sp>
      <p:sp>
        <p:nvSpPr>
          <p:cNvPr id="116" name="Oval 115"/>
          <p:cNvSpPr/>
          <p:nvPr userDrawn="1"/>
        </p:nvSpPr>
        <p:spPr bwMode="auto">
          <a:xfrm>
            <a:off x="8619217" y="3930836"/>
            <a:ext cx="82296" cy="82451"/>
          </a:xfrm>
          <a:prstGeom prst="ellipse">
            <a:avLst/>
          </a:prstGeom>
          <a:solidFill>
            <a:srgbClr val="24579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cxnSp>
        <p:nvCxnSpPr>
          <p:cNvPr id="117" name="Straight Connector 116"/>
          <p:cNvCxnSpPr/>
          <p:nvPr userDrawn="1"/>
        </p:nvCxnSpPr>
        <p:spPr>
          <a:xfrm>
            <a:off x="674315" y="1716710"/>
            <a:ext cx="1" cy="641616"/>
          </a:xfrm>
          <a:prstGeom prst="line">
            <a:avLst/>
          </a:prstGeom>
          <a:ln w="1905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118" name="Straight Connector 117"/>
          <p:cNvCxnSpPr/>
          <p:nvPr userDrawn="1"/>
        </p:nvCxnSpPr>
        <p:spPr>
          <a:xfrm flipH="1">
            <a:off x="0" y="2347887"/>
            <a:ext cx="679156" cy="531752"/>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userDrawn="1"/>
        </p:nvCxnSpPr>
        <p:spPr>
          <a:xfrm>
            <a:off x="4220394" y="4506108"/>
            <a:ext cx="144793"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userDrawn="1"/>
        </p:nvCxnSpPr>
        <p:spPr bwMode="auto">
          <a:xfrm flipH="1">
            <a:off x="6054800" y="4620334"/>
            <a:ext cx="532890" cy="0"/>
          </a:xfrm>
          <a:prstGeom prst="line">
            <a:avLst/>
          </a:prstGeom>
          <a:ln w="1905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21" name="Oval 120"/>
          <p:cNvSpPr/>
          <p:nvPr userDrawn="1"/>
        </p:nvSpPr>
        <p:spPr bwMode="auto">
          <a:xfrm>
            <a:off x="6564139" y="4840345"/>
            <a:ext cx="82296" cy="82451"/>
          </a:xfrm>
          <a:prstGeom prst="ellipse">
            <a:avLst/>
          </a:prstGeom>
          <a:solidFill>
            <a:srgbClr val="24579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122" name="TextBox 121"/>
          <p:cNvSpPr txBox="1"/>
          <p:nvPr userDrawn="1"/>
        </p:nvSpPr>
        <p:spPr bwMode="auto">
          <a:xfrm>
            <a:off x="113003" y="1439117"/>
            <a:ext cx="1592722" cy="276999"/>
          </a:xfrm>
          <a:prstGeom prst="rect">
            <a:avLst/>
          </a:prstGeom>
          <a:noFill/>
        </p:spPr>
        <p:txBody>
          <a:bodyPr>
            <a:spAutoFit/>
          </a:bodyPr>
          <a:lstStyle/>
          <a:p>
            <a:pPr algn="ctr">
              <a:defRPr/>
            </a:pPr>
            <a:r>
              <a:rPr lang="en-US" sz="1200" b="1" dirty="0">
                <a:solidFill>
                  <a:srgbClr val="002060"/>
                </a:solidFill>
                <a:latin typeface="Agency FB" panose="020B0503020202020204" pitchFamily="34" charset="0"/>
              </a:rPr>
              <a:t>USNORTHCOM</a:t>
            </a:r>
            <a:endParaRPr lang="en-US" sz="1050" b="1" dirty="0">
              <a:solidFill>
                <a:srgbClr val="002060"/>
              </a:solidFill>
              <a:latin typeface="Agency FB" panose="020B0503020202020204" pitchFamily="34" charset="0"/>
            </a:endParaRPr>
          </a:p>
        </p:txBody>
      </p:sp>
      <p:cxnSp>
        <p:nvCxnSpPr>
          <p:cNvPr id="123" name="Straight Connector 122"/>
          <p:cNvCxnSpPr/>
          <p:nvPr userDrawn="1"/>
        </p:nvCxnSpPr>
        <p:spPr>
          <a:xfrm>
            <a:off x="2831085" y="3906349"/>
            <a:ext cx="20430" cy="189095"/>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userDrawn="1"/>
        </p:nvCxnSpPr>
        <p:spPr>
          <a:xfrm flipV="1">
            <a:off x="2635100" y="4205084"/>
            <a:ext cx="26384" cy="347244"/>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userDrawn="1"/>
        </p:nvCxnSpPr>
        <p:spPr>
          <a:xfrm flipV="1">
            <a:off x="2720534" y="4088097"/>
            <a:ext cx="129569" cy="3802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26" name="Oval 125"/>
          <p:cNvSpPr/>
          <p:nvPr userDrawn="1"/>
        </p:nvSpPr>
        <p:spPr bwMode="auto">
          <a:xfrm>
            <a:off x="2946267" y="3874153"/>
            <a:ext cx="82296" cy="82296"/>
          </a:xfrm>
          <a:prstGeom prst="ellipse">
            <a:avLst/>
          </a:prstGeom>
          <a:solidFill>
            <a:srgbClr val="24579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cxnSp>
        <p:nvCxnSpPr>
          <p:cNvPr id="127" name="Elbow Connector 126"/>
          <p:cNvCxnSpPr/>
          <p:nvPr userDrawn="1"/>
        </p:nvCxnSpPr>
        <p:spPr>
          <a:xfrm>
            <a:off x="3137598" y="3993744"/>
            <a:ext cx="226177" cy="124956"/>
          </a:xfrm>
          <a:prstGeom prst="bentConnector3">
            <a:avLst>
              <a:gd name="adj1" fmla="val 47895"/>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0" name="Oval 129"/>
          <p:cNvSpPr/>
          <p:nvPr userDrawn="1"/>
        </p:nvSpPr>
        <p:spPr bwMode="auto">
          <a:xfrm>
            <a:off x="7998549" y="4107751"/>
            <a:ext cx="82296" cy="82451"/>
          </a:xfrm>
          <a:prstGeom prst="ellipse">
            <a:avLst/>
          </a:prstGeom>
          <a:solidFill>
            <a:srgbClr val="24579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264" name="Oval 263"/>
          <p:cNvSpPr/>
          <p:nvPr userDrawn="1"/>
        </p:nvSpPr>
        <p:spPr bwMode="auto">
          <a:xfrm>
            <a:off x="1971002" y="3545928"/>
            <a:ext cx="79172" cy="82451"/>
          </a:xfrm>
          <a:prstGeom prst="ellipse">
            <a:avLst/>
          </a:prstGeom>
          <a:solidFill>
            <a:srgbClr val="24579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265" name="Oval 264"/>
          <p:cNvSpPr/>
          <p:nvPr userDrawn="1"/>
        </p:nvSpPr>
        <p:spPr bwMode="auto">
          <a:xfrm>
            <a:off x="2034568" y="3552931"/>
            <a:ext cx="79172" cy="82451"/>
          </a:xfrm>
          <a:prstGeom prst="ellipse">
            <a:avLst/>
          </a:prstGeom>
          <a:solidFill>
            <a:srgbClr val="24579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263" name="5-Point Star 262"/>
          <p:cNvSpPr/>
          <p:nvPr userDrawn="1"/>
        </p:nvSpPr>
        <p:spPr bwMode="auto">
          <a:xfrm>
            <a:off x="1894128" y="3440377"/>
            <a:ext cx="191643" cy="168925"/>
          </a:xfrm>
          <a:prstGeom prst="star5">
            <a:avLst/>
          </a:prstGeom>
          <a:solidFill>
            <a:srgbClr val="C00000"/>
          </a:solidFill>
          <a:ln w="9525">
            <a:solidFill>
              <a:srgbClr val="F8940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268" name="5-Point Star 267"/>
          <p:cNvSpPr/>
          <p:nvPr userDrawn="1"/>
        </p:nvSpPr>
        <p:spPr bwMode="auto">
          <a:xfrm>
            <a:off x="1774152" y="2975897"/>
            <a:ext cx="191643" cy="168925"/>
          </a:xfrm>
          <a:prstGeom prst="star5">
            <a:avLst/>
          </a:prstGeom>
          <a:solidFill>
            <a:srgbClr val="C00000"/>
          </a:solidFill>
          <a:ln w="9525">
            <a:solidFill>
              <a:srgbClr val="F8940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269" name="5-Point Star 268"/>
          <p:cNvSpPr/>
          <p:nvPr userDrawn="1"/>
        </p:nvSpPr>
        <p:spPr bwMode="auto">
          <a:xfrm>
            <a:off x="2958467" y="3296229"/>
            <a:ext cx="191643" cy="168925"/>
          </a:xfrm>
          <a:prstGeom prst="star5">
            <a:avLst/>
          </a:prstGeom>
          <a:solidFill>
            <a:srgbClr val="C00000"/>
          </a:solidFill>
          <a:ln w="9525">
            <a:solidFill>
              <a:srgbClr val="F8940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270" name="5-Point Star 269"/>
          <p:cNvSpPr/>
          <p:nvPr userDrawn="1"/>
        </p:nvSpPr>
        <p:spPr bwMode="auto">
          <a:xfrm>
            <a:off x="3007413" y="3393531"/>
            <a:ext cx="191643" cy="168925"/>
          </a:xfrm>
          <a:prstGeom prst="star5">
            <a:avLst/>
          </a:prstGeom>
          <a:solidFill>
            <a:srgbClr val="C00000"/>
          </a:solidFill>
          <a:ln w="9525">
            <a:solidFill>
              <a:srgbClr val="F8940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271" name="5-Point Star 270"/>
          <p:cNvSpPr/>
          <p:nvPr userDrawn="1"/>
        </p:nvSpPr>
        <p:spPr bwMode="auto">
          <a:xfrm>
            <a:off x="2801887" y="3600110"/>
            <a:ext cx="191643" cy="168925"/>
          </a:xfrm>
          <a:prstGeom prst="star5">
            <a:avLst/>
          </a:prstGeom>
          <a:solidFill>
            <a:srgbClr val="C00000"/>
          </a:solidFill>
          <a:ln w="9525">
            <a:solidFill>
              <a:srgbClr val="F8940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272" name="5-Point Star 271"/>
          <p:cNvSpPr/>
          <p:nvPr userDrawn="1"/>
        </p:nvSpPr>
        <p:spPr bwMode="auto">
          <a:xfrm>
            <a:off x="5259068" y="3317442"/>
            <a:ext cx="191643" cy="168925"/>
          </a:xfrm>
          <a:prstGeom prst="star5">
            <a:avLst/>
          </a:prstGeom>
          <a:solidFill>
            <a:srgbClr val="C00000"/>
          </a:solidFill>
          <a:ln w="9525">
            <a:solidFill>
              <a:srgbClr val="F8940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274" name="5-Point Star 273"/>
          <p:cNvSpPr/>
          <p:nvPr userDrawn="1"/>
        </p:nvSpPr>
        <p:spPr bwMode="auto">
          <a:xfrm>
            <a:off x="8411744" y="3172594"/>
            <a:ext cx="191643" cy="168925"/>
          </a:xfrm>
          <a:prstGeom prst="star5">
            <a:avLst/>
          </a:prstGeom>
          <a:solidFill>
            <a:srgbClr val="C00000"/>
          </a:solidFill>
          <a:ln w="9525">
            <a:solidFill>
              <a:srgbClr val="F8940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Tree>
    <p:extLst>
      <p:ext uri="{BB962C8B-B14F-4D97-AF65-F5344CB8AC3E}">
        <p14:creationId xmlns:p14="http://schemas.microsoft.com/office/powerpoint/2010/main" val="3807345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763838" y="0"/>
            <a:ext cx="6380162"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US"/>
          </a:p>
        </p:txBody>
      </p:sp>
      <p:sp>
        <p:nvSpPr>
          <p:cNvPr id="6" name="Slide Number Placeholder 5"/>
          <p:cNvSpPr>
            <a:spLocks noGrp="1" noChangeArrowheads="1"/>
          </p:cNvSpPr>
          <p:nvPr>
            <p:ph type="sldNum" sz="quarter" idx="12"/>
          </p:nvPr>
        </p:nvSpPr>
        <p:spPr/>
        <p:txBody>
          <a:bodyPr/>
          <a:lstStyle>
            <a:lvl1pPr>
              <a:defRPr/>
            </a:lvl1pPr>
          </a:lstStyle>
          <a:p>
            <a:pPr>
              <a:defRPr/>
            </a:pPr>
            <a:fld id="{53E532B8-4230-4086-9929-2F8889BE6DD4}" type="slidenum">
              <a:rPr lang="en-US"/>
              <a:pPr>
                <a:defRPr/>
              </a:pPr>
              <a:t>‹#›</a:t>
            </a:fld>
            <a:endParaRPr lang="en-US"/>
          </a:p>
        </p:txBody>
      </p:sp>
    </p:spTree>
    <p:extLst>
      <p:ext uri="{BB962C8B-B14F-4D97-AF65-F5344CB8AC3E}">
        <p14:creationId xmlns:p14="http://schemas.microsoft.com/office/powerpoint/2010/main" val="5364974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and Bullet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hasCustomPrompt="1"/>
          </p:nvPr>
        </p:nvSpPr>
        <p:spPr>
          <a:xfrm>
            <a:off x="306431" y="1616617"/>
            <a:ext cx="3046369" cy="4351338"/>
          </a:xfrm>
        </p:spPr>
        <p:txBody>
          <a:bodyPr/>
          <a:lstStyle>
            <a:lvl1pPr marL="0" marR="0" indent="0" algn="l" defTabSz="914400" rtl="0" eaLnBrk="1" fontAlgn="auto" latinLnBrk="0" hangingPunct="1">
              <a:lnSpc>
                <a:spcPts val="1400"/>
              </a:lnSpc>
              <a:spcBef>
                <a:spcPts val="0"/>
              </a:spcBef>
              <a:spcAft>
                <a:spcPts val="600"/>
              </a:spcAft>
              <a:buClr>
                <a:srgbClr val="002A7E"/>
              </a:buClr>
              <a:buSzTx/>
              <a:buFontTx/>
              <a:buNone/>
              <a:tabLst/>
              <a:defRPr sz="1100"/>
            </a:lvl1pPr>
            <a:lvl2pPr marL="225425" indent="0">
              <a:buFontTx/>
              <a:buNone/>
              <a:defRPr sz="1100"/>
            </a:lvl2pPr>
            <a:lvl3pPr marL="460375" indent="0">
              <a:buFontTx/>
              <a:buNone/>
              <a:defRPr sz="1100"/>
            </a:lvl3pPr>
            <a:lvl4pPr marL="627063" indent="0">
              <a:buFontTx/>
              <a:buNone/>
              <a:defRPr sz="1100"/>
            </a:lvl4pPr>
            <a:lvl5pPr marL="798513" indent="0">
              <a:buFontTx/>
              <a:buNone/>
              <a:defRPr sz="1100"/>
            </a:lvl5pPr>
          </a:lstStyle>
          <a:p>
            <a:pPr marL="0" marR="0" lvl="0" indent="0" algn="l" defTabSz="914400" rtl="0" eaLnBrk="1" fontAlgn="auto" latinLnBrk="0" hangingPunct="1">
              <a:lnSpc>
                <a:spcPts val="1400"/>
              </a:lnSpc>
              <a:spcBef>
                <a:spcPts val="0"/>
              </a:spcBef>
              <a:spcAft>
                <a:spcPts val="600"/>
              </a:spcAft>
              <a:buClr>
                <a:srgbClr val="002A7E"/>
              </a:buClr>
              <a:buSzTx/>
              <a:buFontTx/>
              <a:buNone/>
              <a:tabLst/>
              <a:defRPr/>
            </a:pPr>
            <a:r>
              <a:rPr lang="en-US" altLang="en-US" sz="1100" dirty="0">
                <a:latin typeface="Arial" panose="020B0604020202020204" pitchFamily="34" charset="0"/>
                <a:cs typeface="Arial" panose="020B0604020202020204" pitchFamily="34" charset="0"/>
              </a:rPr>
              <a:t>Click here to edit text. This is a sample text box. Regular text should be 11 pt. Arial.  Click here to edit text. This is a sample text box. 11 pt. Arial.  Click here to edit text. </a:t>
            </a:r>
            <a:endParaRPr lang="en-US" dirty="0"/>
          </a:p>
        </p:txBody>
      </p:sp>
      <p:sp>
        <p:nvSpPr>
          <p:cNvPr id="8" name="Content Placeholder 2"/>
          <p:cNvSpPr>
            <a:spLocks noGrp="1"/>
          </p:cNvSpPr>
          <p:nvPr>
            <p:ph sz="half" idx="10"/>
          </p:nvPr>
        </p:nvSpPr>
        <p:spPr>
          <a:xfrm>
            <a:off x="3621676" y="1616617"/>
            <a:ext cx="5217523"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34121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 List &amp; Image">
    <p:spTree>
      <p:nvGrpSpPr>
        <p:cNvPr id="1" name=""/>
        <p:cNvGrpSpPr/>
        <p:nvPr/>
      </p:nvGrpSpPr>
      <p:grpSpPr>
        <a:xfrm>
          <a:off x="0" y="0"/>
          <a:ext cx="0" cy="0"/>
          <a:chOff x="0" y="0"/>
          <a:chExt cx="0" cy="0"/>
        </a:xfrm>
      </p:grpSpPr>
      <p:sp>
        <p:nvSpPr>
          <p:cNvPr id="6" name="Title 1"/>
          <p:cNvSpPr>
            <a:spLocks noGrp="1"/>
          </p:cNvSpPr>
          <p:nvPr>
            <p:ph type="title"/>
          </p:nvPr>
        </p:nvSpPr>
        <p:spPr>
          <a:xfrm>
            <a:off x="2595154" y="798843"/>
            <a:ext cx="5920196" cy="369332"/>
          </a:xfrm>
        </p:spPr>
        <p:txBody>
          <a:bodyPr/>
          <a:lstStyle/>
          <a:p>
            <a:r>
              <a:rPr lang="en-US" dirty="0"/>
              <a:t>Click to edit Master title style</a:t>
            </a:r>
          </a:p>
        </p:txBody>
      </p:sp>
      <p:sp>
        <p:nvSpPr>
          <p:cNvPr id="3" name="Text Placeholder 2"/>
          <p:cNvSpPr>
            <a:spLocks noGrp="1"/>
          </p:cNvSpPr>
          <p:nvPr>
            <p:ph type="body" idx="1" hasCustomPrompt="1"/>
          </p:nvPr>
        </p:nvSpPr>
        <p:spPr>
          <a:xfrm>
            <a:off x="630238" y="1681163"/>
            <a:ext cx="3868737" cy="823912"/>
          </a:xfrm>
        </p:spPr>
        <p:txBody>
          <a:bodyPr anchor="t" anchorCtr="0">
            <a:normAutofit/>
          </a:bodyPr>
          <a:lstStyle>
            <a:lvl1pPr marL="0" indent="0">
              <a:buNone/>
              <a:defRPr sz="1400" b="0" baseline="0">
                <a:solidFill>
                  <a:schemeClr val="tx1">
                    <a:lumMod val="50000"/>
                    <a:lumOff val="50000"/>
                  </a:schemeClr>
                </a:solidFill>
                <a:latin typeface="Arial Bold" panose="020B0704020202020204" pitchFamily="34" charset="0"/>
                <a:cs typeface="Arial Bold" panose="020B07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here to edit Subhead.</a:t>
            </a:r>
          </a:p>
        </p:txBody>
      </p:sp>
      <p:sp>
        <p:nvSpPr>
          <p:cNvPr id="4" name="Content Placeholder 3"/>
          <p:cNvSpPr>
            <a:spLocks noGrp="1"/>
          </p:cNvSpPr>
          <p:nvPr>
            <p:ph sz="half" idx="2"/>
          </p:nvPr>
        </p:nvSpPr>
        <p:spPr>
          <a:xfrm>
            <a:off x="630238" y="2104475"/>
            <a:ext cx="3868737" cy="3684588"/>
          </a:xfrm>
        </p:spPr>
        <p:txBody>
          <a:bodyPr/>
          <a:lstStyle>
            <a:lvl1pPr>
              <a:defRPr sz="1800"/>
            </a:lvl1pPr>
            <a:lvl2pPr>
              <a:defRPr sz="18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11"/>
          <p:cNvSpPr>
            <a:spLocks noGrp="1"/>
          </p:cNvSpPr>
          <p:nvPr>
            <p:ph type="pic" sz="quarter" idx="10"/>
          </p:nvPr>
        </p:nvSpPr>
        <p:spPr>
          <a:xfrm>
            <a:off x="4789488" y="1681163"/>
            <a:ext cx="3725862" cy="4108450"/>
          </a:xfrm>
        </p:spPr>
        <p:txBody>
          <a:bodyPr/>
          <a:lstStyle>
            <a:lvl1pPr marL="0" indent="0">
              <a:buNone/>
              <a:defRPr/>
            </a:lvl1pPr>
          </a:lstStyle>
          <a:p>
            <a:endParaRPr lang="en-US" dirty="0"/>
          </a:p>
        </p:txBody>
      </p:sp>
    </p:spTree>
    <p:extLst>
      <p:ext uri="{BB962C8B-B14F-4D97-AF65-F5344CB8AC3E}">
        <p14:creationId xmlns:p14="http://schemas.microsoft.com/office/powerpoint/2010/main" val="1401160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25830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720495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685800" y="6248400"/>
            <a:ext cx="1905000" cy="457200"/>
          </a:xfrm>
        </p:spPr>
        <p:txBody>
          <a:bodyPr/>
          <a:lstStyle>
            <a:lvl1pPr>
              <a:defRPr/>
            </a:lvl1pPr>
          </a:lstStyle>
          <a:p>
            <a:pPr>
              <a:defRPr/>
            </a:pPr>
            <a:endParaRPr lang="en-US"/>
          </a:p>
        </p:txBody>
      </p:sp>
      <p:sp>
        <p:nvSpPr>
          <p:cNvPr id="4" name="Footer Placeholder 3"/>
          <p:cNvSpPr>
            <a:spLocks noGrp="1"/>
          </p:cNvSpPr>
          <p:nvPr>
            <p:ph type="ftr" sz="quarter" idx="11"/>
          </p:nvPr>
        </p:nvSpPr>
        <p:spPr>
          <a:xfrm>
            <a:off x="3124200" y="6248400"/>
            <a:ext cx="2895600" cy="457200"/>
          </a:xfrm>
          <a:prstGeom prst="rect">
            <a:avLst/>
          </a:prstGeo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553200" y="6248400"/>
            <a:ext cx="1905000" cy="457200"/>
          </a:xfrm>
        </p:spPr>
        <p:txBody>
          <a:bodyPr/>
          <a:lstStyle>
            <a:lvl1pPr>
              <a:defRPr/>
            </a:lvl1pPr>
          </a:lstStyle>
          <a:p>
            <a:pPr>
              <a:defRPr/>
            </a:pPr>
            <a:fld id="{2868E16B-675D-443F-801C-CA32875EBA8D}" type="slidenum">
              <a:rPr lang="en-US"/>
              <a:pPr>
                <a:defRPr/>
              </a:pPr>
              <a:t>‹#›</a:t>
            </a:fld>
            <a:endParaRPr lang="en-US"/>
          </a:p>
        </p:txBody>
      </p:sp>
    </p:spTree>
    <p:extLst>
      <p:ext uri="{BB962C8B-B14F-4D97-AF65-F5344CB8AC3E}">
        <p14:creationId xmlns:p14="http://schemas.microsoft.com/office/powerpoint/2010/main" val="1519546556"/>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40549" y="5965789"/>
            <a:ext cx="3115062" cy="829058"/>
          </a:xfrm>
          <a:prstGeom prst="rect">
            <a:avLst/>
          </a:prstGeom>
        </p:spPr>
      </p:pic>
      <p:pic>
        <p:nvPicPr>
          <p:cNvPr id="4" name="Picture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67412" y="-27157"/>
            <a:ext cx="2596681" cy="1511683"/>
          </a:xfrm>
          <a:prstGeom prst="rect">
            <a:avLst/>
          </a:prstGeom>
        </p:spPr>
      </p:pic>
      <p:sp>
        <p:nvSpPr>
          <p:cNvPr id="14" name="Rectangle 7"/>
          <p:cNvSpPr txBox="1">
            <a:spLocks noChangeArrowheads="1"/>
          </p:cNvSpPr>
          <p:nvPr userDrawn="1"/>
        </p:nvSpPr>
        <p:spPr bwMode="auto">
          <a:xfrm>
            <a:off x="714847" y="6438900"/>
            <a:ext cx="2995817" cy="205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3" tIns="34271" rIns="68543" bIns="34271" anchor="ct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l" eaLnBrk="1" fontAlgn="auto" hangingPunct="1">
              <a:spcBef>
                <a:spcPts val="0"/>
              </a:spcBef>
              <a:spcAft>
                <a:spcPts val="0"/>
              </a:spcAft>
              <a:defRPr/>
            </a:pPr>
            <a:r>
              <a:rPr lang="en-US" altLang="en-US" sz="1350" b="0" i="0" dirty="0">
                <a:solidFill>
                  <a:srgbClr val="002060"/>
                </a:solidFill>
                <a:latin typeface="Franklin Gothic Demi" panose="020B0703020102020204" pitchFamily="34" charset="0"/>
                <a:cs typeface="Arial" charset="0"/>
              </a:rPr>
              <a:t>READY. RESOURCEFUL.</a:t>
            </a:r>
            <a:r>
              <a:rPr lang="en-US" altLang="en-US" sz="1350" b="0" i="0" baseline="0" dirty="0">
                <a:solidFill>
                  <a:srgbClr val="002060"/>
                </a:solidFill>
                <a:latin typeface="Franklin Gothic Demi" panose="020B0703020102020204" pitchFamily="34" charset="0"/>
                <a:cs typeface="Arial" charset="0"/>
              </a:rPr>
              <a:t> RESPONSIVE.</a:t>
            </a:r>
            <a:endParaRPr lang="en-US" altLang="en-US" sz="1350" b="0" i="0" dirty="0">
              <a:solidFill>
                <a:srgbClr val="002060"/>
              </a:solidFill>
              <a:latin typeface="Franklin Gothic Demi" panose="020B0703020102020204" pitchFamily="34" charset="0"/>
              <a:cs typeface="Arial" charset="0"/>
            </a:endParaRPr>
          </a:p>
        </p:txBody>
      </p:sp>
    </p:spTree>
    <p:extLst>
      <p:ext uri="{BB962C8B-B14F-4D97-AF65-F5344CB8AC3E}">
        <p14:creationId xmlns:p14="http://schemas.microsoft.com/office/powerpoint/2010/main" val="590337085"/>
      </p:ext>
    </p:extLst>
  </p:cSld>
  <p:clrMap bg1="lt1" tx1="dk1" bg2="lt2" tx2="dk2" accent1="accent1" accent2="accent2" accent3="accent3" accent4="accent4" accent5="accent5" accent6="accent6" hlink="hlink" folHlink="folHlink"/>
  <p:sldLayoutIdLst>
    <p:sldLayoutId id="2147483687"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3086"/>
            <a:ext cx="9160585" cy="1392358"/>
          </a:xfrm>
          <a:prstGeom prst="rect">
            <a:avLst/>
          </a:prstGeom>
        </p:spPr>
      </p:pic>
      <p:sp>
        <p:nvSpPr>
          <p:cNvPr id="5" name="Rectangle 7"/>
          <p:cNvSpPr txBox="1">
            <a:spLocks noChangeArrowheads="1"/>
          </p:cNvSpPr>
          <p:nvPr userDrawn="1"/>
        </p:nvSpPr>
        <p:spPr bwMode="auto">
          <a:xfrm>
            <a:off x="6097520" y="5356914"/>
            <a:ext cx="3046102" cy="382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3" tIns="34271" rIns="68543" bIns="34271" anchor="ct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l" eaLnBrk="1" fontAlgn="auto" hangingPunct="1">
              <a:spcBef>
                <a:spcPts val="0"/>
              </a:spcBef>
              <a:spcAft>
                <a:spcPts val="0"/>
              </a:spcAft>
              <a:defRPr/>
            </a:pPr>
            <a:r>
              <a:rPr lang="en-US" altLang="en-US" sz="1350" b="0" i="0" dirty="0">
                <a:solidFill>
                  <a:srgbClr val="002060"/>
                </a:solidFill>
                <a:latin typeface="Franklin Gothic Demi" panose="020B0703020102020204" pitchFamily="34" charset="0"/>
                <a:cs typeface="Arial" charset="0"/>
              </a:rPr>
              <a:t>READY. RESOURCEFUL.</a:t>
            </a:r>
            <a:r>
              <a:rPr lang="en-US" altLang="en-US" sz="1350" b="0" i="0" baseline="0" dirty="0">
                <a:solidFill>
                  <a:srgbClr val="002060"/>
                </a:solidFill>
                <a:latin typeface="Franklin Gothic Demi" panose="020B0703020102020204" pitchFamily="34" charset="0"/>
                <a:cs typeface="Arial" charset="0"/>
              </a:rPr>
              <a:t> RESPONSIVE.</a:t>
            </a:r>
            <a:endParaRPr lang="en-US" altLang="en-US" sz="1350" b="0" i="0" dirty="0">
              <a:solidFill>
                <a:srgbClr val="002060"/>
              </a:solidFill>
              <a:latin typeface="Franklin Gothic Demi" panose="020B0703020102020204" pitchFamily="34" charset="0"/>
              <a:cs typeface="Arial" charset="0"/>
            </a:endParaRPr>
          </a:p>
        </p:txBody>
      </p:sp>
    </p:spTree>
    <p:extLst>
      <p:ext uri="{BB962C8B-B14F-4D97-AF65-F5344CB8AC3E}">
        <p14:creationId xmlns:p14="http://schemas.microsoft.com/office/powerpoint/2010/main" val="3531719424"/>
      </p:ext>
    </p:extLst>
  </p:cSld>
  <p:clrMap bg1="lt1" tx1="dk1" bg2="lt2" tx2="dk2" accent1="accent1" accent2="accent2" accent3="accent3" accent4="accent4" accent5="accent5" accent6="accent6" hlink="hlink" folHlink="folHlink"/>
  <p:sldLayoutIdLst>
    <p:sldLayoutId id="214748374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1221419"/>
            <a:ext cx="9144000" cy="5549643"/>
          </a:xfrm>
          <a:prstGeom prst="rect">
            <a:avLst/>
          </a:prstGeom>
        </p:spPr>
      </p:pic>
      <p:pic>
        <p:nvPicPr>
          <p:cNvPr id="5" name="Picture 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53086"/>
            <a:ext cx="9160585" cy="1392358"/>
          </a:xfrm>
          <a:prstGeom prst="rect">
            <a:avLst/>
          </a:prstGeom>
        </p:spPr>
      </p:pic>
      <p:sp>
        <p:nvSpPr>
          <p:cNvPr id="4" name="TextBox 3"/>
          <p:cNvSpPr txBox="1"/>
          <p:nvPr userDrawn="1"/>
        </p:nvSpPr>
        <p:spPr>
          <a:xfrm>
            <a:off x="8631384" y="6541074"/>
            <a:ext cx="457200" cy="246221"/>
          </a:xfrm>
          <a:prstGeom prst="rect">
            <a:avLst/>
          </a:prstGeom>
          <a:noFill/>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fld id="{697AF148-55EA-4B81-AB80-8A26B156DF2E}" type="slidenum">
              <a:rPr lang="en-US" altLang="en-US" sz="1000" smtClean="0">
                <a:solidFill>
                  <a:srgbClr val="7F7F7F"/>
                </a:solidFill>
              </a:rPr>
              <a:pPr algn="r" eaLnBrk="1" hangingPunct="1">
                <a:defRPr/>
              </a:pPr>
              <a:t>‹#›</a:t>
            </a:fld>
            <a:endParaRPr lang="en-US" altLang="en-US" sz="1000" dirty="0">
              <a:solidFill>
                <a:srgbClr val="7F7F7F"/>
              </a:solidFill>
            </a:endParaRPr>
          </a:p>
        </p:txBody>
      </p:sp>
    </p:spTree>
    <p:extLst>
      <p:ext uri="{BB962C8B-B14F-4D97-AF65-F5344CB8AC3E}">
        <p14:creationId xmlns:p14="http://schemas.microsoft.com/office/powerpoint/2010/main" val="2869642213"/>
      </p:ext>
    </p:extLst>
  </p:cSld>
  <p:clrMap bg1="lt1" tx1="dk1" bg2="lt2" tx2="dk2" accent1="accent1" accent2="accent2" accent3="accent3" accent4="accent4" accent5="accent5" accent6="accent6" hlink="hlink" folHlink="folHlink"/>
  <p:sldLayoutIdLst>
    <p:sldLayoutId id="2147483696" r:id="rId1"/>
    <p:sldLayoutId id="2147483755" r:id="rId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53086"/>
            <a:ext cx="9160585" cy="1392358"/>
          </a:xfrm>
          <a:prstGeom prst="rect">
            <a:avLst/>
          </a:prstGeom>
        </p:spPr>
      </p:pic>
      <p:sp>
        <p:nvSpPr>
          <p:cNvPr id="2" name="Title Placeholder 1"/>
          <p:cNvSpPr>
            <a:spLocks noGrp="1"/>
          </p:cNvSpPr>
          <p:nvPr>
            <p:ph type="title"/>
          </p:nvPr>
        </p:nvSpPr>
        <p:spPr>
          <a:xfrm>
            <a:off x="2595154" y="798843"/>
            <a:ext cx="5920196" cy="369332"/>
          </a:xfrm>
          <a:prstGeom prst="rect">
            <a:avLst/>
          </a:prstGeom>
        </p:spPr>
        <p:txBody>
          <a:bodyPr vert="horz" lIns="0" tIns="0" rIns="0" bIns="45720" rtlCol="0" anchor="b" anchorCtr="0">
            <a:noAutofit/>
          </a:bodyPr>
          <a:lstStyle/>
          <a:p>
            <a:r>
              <a:rPr lang="en-US" dirty="0"/>
              <a:t>Click to edit Master title style</a:t>
            </a:r>
          </a:p>
        </p:txBody>
      </p:sp>
      <p:sp>
        <p:nvSpPr>
          <p:cNvPr id="3" name="Text Placeholder 2"/>
          <p:cNvSpPr>
            <a:spLocks noGrp="1"/>
          </p:cNvSpPr>
          <p:nvPr>
            <p:ph type="body" idx="1"/>
          </p:nvPr>
        </p:nvSpPr>
        <p:spPr>
          <a:xfrm>
            <a:off x="302625" y="1607907"/>
            <a:ext cx="7886700" cy="4351338"/>
          </a:xfrm>
          <a:prstGeom prst="rect">
            <a:avLst/>
          </a:prstGeom>
        </p:spPr>
        <p:txBody>
          <a:bodyPr vert="horz" lIns="0" tIns="0" rIns="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8"/>
          <p:cNvSpPr txBox="1"/>
          <p:nvPr userDrawn="1"/>
        </p:nvSpPr>
        <p:spPr>
          <a:xfrm>
            <a:off x="8631384" y="6541074"/>
            <a:ext cx="457200" cy="246221"/>
          </a:xfrm>
          <a:prstGeom prst="rect">
            <a:avLst/>
          </a:prstGeom>
          <a:noFill/>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fld id="{697AF148-55EA-4B81-AB80-8A26B156DF2E}" type="slidenum">
              <a:rPr lang="en-US" altLang="en-US" sz="1000" smtClean="0">
                <a:solidFill>
                  <a:srgbClr val="7F7F7F"/>
                </a:solidFill>
              </a:rPr>
              <a:pPr algn="r" eaLnBrk="1" hangingPunct="1">
                <a:defRPr/>
              </a:pPr>
              <a:t>‹#›</a:t>
            </a:fld>
            <a:endParaRPr lang="en-US" altLang="en-US" sz="1000" dirty="0">
              <a:solidFill>
                <a:srgbClr val="7F7F7F"/>
              </a:solidFill>
            </a:endParaRPr>
          </a:p>
        </p:txBody>
      </p:sp>
    </p:spTree>
    <p:extLst>
      <p:ext uri="{BB962C8B-B14F-4D97-AF65-F5344CB8AC3E}">
        <p14:creationId xmlns:p14="http://schemas.microsoft.com/office/powerpoint/2010/main" val="278655029"/>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2" r:id="rId5"/>
    <p:sldLayoutId id="2147483753" r:id="rId6"/>
    <p:sldLayoutId id="2147483754" r:id="rId7"/>
  </p:sldLayoutIdLst>
  <p:txStyles>
    <p:titleStyle>
      <a:lvl1pPr algn="l" defTabSz="914400" rtl="0" eaLnBrk="1" latinLnBrk="0" hangingPunct="1">
        <a:lnSpc>
          <a:spcPct val="90000"/>
        </a:lnSpc>
        <a:spcBef>
          <a:spcPct val="0"/>
        </a:spcBef>
        <a:buNone/>
        <a:defRPr lang="en-US" sz="2000" kern="1200" dirty="0" smtClean="0">
          <a:solidFill>
            <a:srgbClr val="002060"/>
          </a:solidFill>
          <a:latin typeface="Arial Bold" panose="020B0704020202020204" pitchFamily="34" charset="0"/>
          <a:ea typeface="+mj-ea"/>
          <a:cs typeface="Arial Bold" panose="020B0704020202020204" pitchFamily="34" charset="0"/>
        </a:defRPr>
      </a:lvl1pPr>
    </p:titleStyle>
    <p:bodyStyle>
      <a:lvl1pPr marL="168275" indent="-168275" algn="l" defTabSz="914400" rtl="0" eaLnBrk="1" latinLnBrk="0" hangingPunct="1">
        <a:lnSpc>
          <a:spcPct val="90000"/>
        </a:lnSpc>
        <a:spcBef>
          <a:spcPts val="1000"/>
        </a:spcBef>
        <a:buClr>
          <a:srgbClr val="002A7E"/>
        </a:buClr>
        <a:buFont typeface="Wingdings" panose="05000000000000000000" pitchFamily="2" charset="2"/>
        <a:buChar char="§"/>
        <a:defRPr sz="1800" kern="1200">
          <a:solidFill>
            <a:schemeClr val="tx1"/>
          </a:solidFill>
          <a:latin typeface="+mn-lt"/>
          <a:ea typeface="+mn-ea"/>
          <a:cs typeface="+mn-cs"/>
        </a:defRPr>
      </a:lvl1pPr>
      <a:lvl2pPr marL="400050" indent="-174625" algn="l" defTabSz="914400" rtl="0" eaLnBrk="1" latinLnBrk="0" hangingPunct="1">
        <a:lnSpc>
          <a:spcPct val="90000"/>
        </a:lnSpc>
        <a:spcBef>
          <a:spcPts val="500"/>
        </a:spcBef>
        <a:buClr>
          <a:srgbClr val="002060"/>
        </a:buClr>
        <a:buFont typeface="Arial" panose="020B0604020202020204" pitchFamily="34" charset="0"/>
        <a:buChar char="‒"/>
        <a:defRPr sz="1400" kern="1200">
          <a:solidFill>
            <a:schemeClr val="tx1"/>
          </a:solidFill>
          <a:latin typeface="+mn-lt"/>
          <a:ea typeface="+mn-ea"/>
          <a:cs typeface="+mn-cs"/>
        </a:defRPr>
      </a:lvl2pPr>
      <a:lvl3pPr marL="574675" indent="-114300" algn="l" defTabSz="914400" rtl="0" eaLnBrk="1" latinLnBrk="0" hangingPunct="1">
        <a:lnSpc>
          <a:spcPct val="90000"/>
        </a:lnSpc>
        <a:spcBef>
          <a:spcPts val="500"/>
        </a:spcBef>
        <a:buClr>
          <a:srgbClr val="002A7E"/>
        </a:buClr>
        <a:buFont typeface="Wingdings" panose="05000000000000000000" pitchFamily="2" charset="2"/>
        <a:buChar char="§"/>
        <a:defRPr sz="1200" kern="1200">
          <a:solidFill>
            <a:schemeClr val="tx1"/>
          </a:solidFill>
          <a:latin typeface="+mn-lt"/>
          <a:ea typeface="+mn-ea"/>
          <a:cs typeface="+mn-cs"/>
        </a:defRPr>
      </a:lvl3pPr>
      <a:lvl4pPr marL="801688" indent="-174625" algn="l" defTabSz="914400" rtl="0" eaLnBrk="1" latinLnBrk="0" hangingPunct="1">
        <a:lnSpc>
          <a:spcPct val="90000"/>
        </a:lnSpc>
        <a:spcBef>
          <a:spcPts val="500"/>
        </a:spcBef>
        <a:buClr>
          <a:srgbClr val="002A7E"/>
        </a:buClr>
        <a:buFont typeface="Arial" panose="020B0604020202020204" pitchFamily="34" charset="0"/>
        <a:buChar char="‒"/>
        <a:defRPr sz="1200" kern="1200">
          <a:solidFill>
            <a:schemeClr val="tx1"/>
          </a:solidFill>
          <a:latin typeface="+mn-lt"/>
          <a:ea typeface="+mn-ea"/>
          <a:cs typeface="+mn-cs"/>
        </a:defRPr>
      </a:lvl4pPr>
      <a:lvl5pPr marL="1027113" indent="-228600" algn="l" defTabSz="914400" rtl="0" eaLnBrk="1" latinLnBrk="0" hangingPunct="1">
        <a:lnSpc>
          <a:spcPct val="90000"/>
        </a:lnSpc>
        <a:spcBef>
          <a:spcPts val="500"/>
        </a:spcBef>
        <a:buClr>
          <a:srgbClr val="002A7E"/>
        </a:buClr>
        <a:buFont typeface="Wingdings" panose="05000000000000000000" pitchFamily="2" charset="2"/>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14.w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hyperlink" Target="mailto:usn.philadelphia.navsupwssphil.mbx.philsecurity@us.navy.mil" TargetMode="External"/><Relationship Id="rId2" Type="http://schemas.openxmlformats.org/officeDocument/2006/relationships/hyperlink" Target="https://public.cyber.mil/" TargetMode="External"/><Relationship Id="rId1" Type="http://schemas.openxmlformats.org/officeDocument/2006/relationships/slideLayout" Target="../slideLayouts/slideLayout8.xml"/><Relationship Id="rId4" Type="http://schemas.openxmlformats.org/officeDocument/2006/relationships/hyperlink" Target="mailto:usn.mechanicsburg.navsupwssmech.mbx.security@us.navy.mi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0"/>
          <p:cNvSpPr txBox="1">
            <a:spLocks noChangeArrowheads="1"/>
          </p:cNvSpPr>
          <p:nvPr/>
        </p:nvSpPr>
        <p:spPr bwMode="auto">
          <a:xfrm>
            <a:off x="715582" y="4576966"/>
            <a:ext cx="1385888" cy="207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3" tIns="34271" rIns="68543" bIns="34271">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r>
              <a:rPr lang="en-US" altLang="en-US" sz="900" i="1" dirty="0">
                <a:solidFill>
                  <a:schemeClr val="tx1">
                    <a:lumMod val="50000"/>
                    <a:lumOff val="50000"/>
                  </a:schemeClr>
                </a:solidFill>
                <a:latin typeface="Arial" panose="020B0604020202020204" pitchFamily="34" charset="0"/>
                <a:cs typeface="Arial" panose="020B0604020202020204" pitchFamily="34" charset="0"/>
              </a:rPr>
              <a:t>Presented to:</a:t>
            </a:r>
          </a:p>
        </p:txBody>
      </p:sp>
      <p:sp>
        <p:nvSpPr>
          <p:cNvPr id="4" name="Text Placeholder 10"/>
          <p:cNvSpPr txBox="1">
            <a:spLocks/>
          </p:cNvSpPr>
          <p:nvPr/>
        </p:nvSpPr>
        <p:spPr>
          <a:xfrm>
            <a:off x="703000" y="4765411"/>
            <a:ext cx="2187178" cy="213359"/>
          </a:xfrm>
          <a:prstGeom prst="rect">
            <a:avLst/>
          </a:prstGeom>
        </p:spPr>
        <p:txBody>
          <a:bodyPr lIns="68543" tIns="34271" rIns="68543" bIns="34271"/>
          <a:lstStyle>
            <a:lvl1pPr marL="228600" indent="-228600" algn="l" defTabSz="914400" rtl="0" eaLnBrk="1" latinLnBrk="0" hangingPunct="1">
              <a:lnSpc>
                <a:spcPct val="90000"/>
              </a:lnSpc>
              <a:spcBef>
                <a:spcPts val="1000"/>
              </a:spcBef>
              <a:buFont typeface="Arial" panose="020B0604020202020204" pitchFamily="34" charset="0"/>
              <a:buChar char="•"/>
              <a:defRPr sz="1400" b="1" kern="1200">
                <a:solidFill>
                  <a:schemeClr val="tx1"/>
                </a:solidFill>
                <a:latin typeface="Arial Narrow"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latin typeface="Arial" panose="020B0604020202020204" pitchFamily="34" charset="0"/>
                <a:cs typeface="Arial" panose="020B0604020202020204" pitchFamily="34" charset="0"/>
              </a:rPr>
              <a:t>2024 CAV Symposium</a:t>
            </a:r>
          </a:p>
        </p:txBody>
      </p:sp>
      <p:sp>
        <p:nvSpPr>
          <p:cNvPr id="7" name="TextBox 10"/>
          <p:cNvSpPr txBox="1">
            <a:spLocks noChangeArrowheads="1"/>
          </p:cNvSpPr>
          <p:nvPr/>
        </p:nvSpPr>
        <p:spPr bwMode="auto">
          <a:xfrm>
            <a:off x="709291" y="5248674"/>
            <a:ext cx="1385888" cy="207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3" tIns="34271" rIns="68543" bIns="34271">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r>
              <a:rPr lang="en-US" altLang="en-US" sz="900" i="1" dirty="0">
                <a:solidFill>
                  <a:schemeClr val="tx1">
                    <a:lumMod val="50000"/>
                    <a:lumOff val="50000"/>
                  </a:schemeClr>
                </a:solidFill>
                <a:latin typeface="Arial" panose="020B0604020202020204" pitchFamily="34" charset="0"/>
                <a:cs typeface="Arial" panose="020B0604020202020204" pitchFamily="34" charset="0"/>
              </a:rPr>
              <a:t>Presented by:</a:t>
            </a:r>
          </a:p>
        </p:txBody>
      </p:sp>
      <p:sp>
        <p:nvSpPr>
          <p:cNvPr id="8" name="Text Placeholder 10"/>
          <p:cNvSpPr txBox="1">
            <a:spLocks/>
          </p:cNvSpPr>
          <p:nvPr/>
        </p:nvSpPr>
        <p:spPr>
          <a:xfrm>
            <a:off x="702999" y="5434715"/>
            <a:ext cx="5714733" cy="213359"/>
          </a:xfrm>
          <a:prstGeom prst="rect">
            <a:avLst/>
          </a:prstGeom>
        </p:spPr>
        <p:txBody>
          <a:bodyPr lIns="68543" tIns="34271" rIns="68543" bIns="34271"/>
          <a:lstStyle>
            <a:lvl1pPr marL="228600" indent="-228600" algn="l" defTabSz="914400" rtl="0" eaLnBrk="1" latinLnBrk="0" hangingPunct="1">
              <a:lnSpc>
                <a:spcPct val="90000"/>
              </a:lnSpc>
              <a:spcBef>
                <a:spcPts val="1000"/>
              </a:spcBef>
              <a:buFont typeface="Arial" panose="020B0604020202020204" pitchFamily="34" charset="0"/>
              <a:buChar char="•"/>
              <a:defRPr sz="1400" b="1" kern="1200">
                <a:solidFill>
                  <a:schemeClr val="tx1"/>
                </a:solidFill>
                <a:latin typeface="Arial Narrow"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latin typeface="Arial" panose="020B0604020202020204" pitchFamily="34" charset="0"/>
                <a:cs typeface="Arial" panose="020B0604020202020204" pitchFamily="34" charset="0"/>
              </a:rPr>
              <a:t>DAVID CHUONG</a:t>
            </a:r>
          </a:p>
          <a:p>
            <a:pPr marL="0" indent="0">
              <a:buNone/>
            </a:pPr>
            <a:endParaRPr lang="en-US" sz="1050" b="0" dirty="0">
              <a:latin typeface="Franklin Gothic Medium" panose="020B0603020102020204" pitchFamily="34" charset="0"/>
            </a:endParaRPr>
          </a:p>
        </p:txBody>
      </p:sp>
      <p:sp>
        <p:nvSpPr>
          <p:cNvPr id="9" name="Text Placeholder 16"/>
          <p:cNvSpPr txBox="1">
            <a:spLocks/>
          </p:cNvSpPr>
          <p:nvPr/>
        </p:nvSpPr>
        <p:spPr>
          <a:xfrm>
            <a:off x="709291" y="5628718"/>
            <a:ext cx="2209800" cy="175022"/>
          </a:xfrm>
          <a:prstGeom prst="rect">
            <a:avLst/>
          </a:prstGeom>
        </p:spPr>
        <p:txBody>
          <a:bodyPr lIns="68543" tIns="34271" rIns="68543" bIns="34271"/>
          <a:lstStyle>
            <a:lvl1pPr marL="228600" indent="-228600" algn="l" defTabSz="914400" rtl="0" eaLnBrk="1" latinLnBrk="0" hangingPunct="1">
              <a:lnSpc>
                <a:spcPct val="90000"/>
              </a:lnSpc>
              <a:spcBef>
                <a:spcPts val="1000"/>
              </a:spcBef>
              <a:buFont typeface="Arial" panose="020B0604020202020204" pitchFamily="34" charset="0"/>
              <a:buChar char="•"/>
              <a:defRPr sz="900" b="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latin typeface="Arial" panose="020B0604020202020204" pitchFamily="34" charset="0"/>
              <a:cs typeface="Arial" panose="020B0604020202020204" pitchFamily="34" charset="0"/>
            </a:endParaRPr>
          </a:p>
        </p:txBody>
      </p:sp>
      <p:cxnSp>
        <p:nvCxnSpPr>
          <p:cNvPr id="13" name="Straight Connector 21"/>
          <p:cNvCxnSpPr>
            <a:cxnSpLocks noChangeShapeType="1"/>
          </p:cNvCxnSpPr>
          <p:nvPr userDrawn="1"/>
        </p:nvCxnSpPr>
        <p:spPr bwMode="auto">
          <a:xfrm>
            <a:off x="759619" y="4321457"/>
            <a:ext cx="4044791" cy="6703"/>
          </a:xfrm>
          <a:prstGeom prst="line">
            <a:avLst/>
          </a:prstGeom>
          <a:noFill/>
          <a:ln w="25400" algn="ctr">
            <a:solidFill>
              <a:srgbClr val="FECB00"/>
            </a:solidFill>
            <a:round/>
            <a:headEnd/>
            <a:tailEnd/>
          </a:ln>
          <a:extLst>
            <a:ext uri="{909E8E84-426E-40DD-AFC4-6F175D3DCCD1}">
              <a14:hiddenFill xmlns:a14="http://schemas.microsoft.com/office/drawing/2010/main">
                <a:noFill/>
              </a14:hiddenFill>
            </a:ext>
          </a:extLst>
        </p:spPr>
      </p:cxnSp>
      <p:sp>
        <p:nvSpPr>
          <p:cNvPr id="12" name="Rectangle 7"/>
          <p:cNvSpPr txBox="1">
            <a:spLocks noChangeArrowheads="1"/>
          </p:cNvSpPr>
          <p:nvPr/>
        </p:nvSpPr>
        <p:spPr bwMode="auto">
          <a:xfrm>
            <a:off x="692943" y="3901388"/>
            <a:ext cx="3979641" cy="42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3" tIns="34271" rIns="68543" bIns="34271" anchor="ct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r>
              <a:rPr lang="en-US" altLang="en-US" sz="1600" b="1" dirty="0">
                <a:solidFill>
                  <a:schemeClr val="tx1">
                    <a:lumMod val="50000"/>
                    <a:lumOff val="50000"/>
                  </a:schemeClr>
                </a:solidFill>
                <a:latin typeface="Arial" panose="020B0604020202020204" pitchFamily="34" charset="0"/>
                <a:cs typeface="Arial" panose="020B0604020202020204" pitchFamily="34" charset="0"/>
              </a:rPr>
              <a:t>SDR Overview</a:t>
            </a:r>
          </a:p>
        </p:txBody>
      </p:sp>
      <p:pic>
        <p:nvPicPr>
          <p:cNvPr id="15" name="Picture 2" descr="C:\Users\james.m.riley\Pictures\Stock Images\1200px-030117-N-9851B-027_USS_Harry_Truman_alongside_Military_Sealift_Command_ship_USNS_Spica_(T-AFS_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81301"/>
            <a:ext cx="9144000" cy="2484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5888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2"/>
          <p:cNvSpPr txBox="1">
            <a:spLocks noChangeAspect="1"/>
          </p:cNvSpPr>
          <p:nvPr/>
        </p:nvSpPr>
        <p:spPr bwMode="auto">
          <a:xfrm>
            <a:off x="2515294" y="861632"/>
            <a:ext cx="6516200" cy="279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Narrow" panose="020B0606020202030204" pitchFamily="34" charset="0"/>
                <a:ea typeface="MS PGothic" panose="020B0600070205080204" pitchFamily="34" charset="-128"/>
              </a:defRPr>
            </a:lvl1pPr>
            <a:lvl2pPr marL="742950" indent="-285750">
              <a:defRPr>
                <a:solidFill>
                  <a:schemeClr val="tx1"/>
                </a:solidFill>
                <a:latin typeface="Arial Narrow" panose="020B0606020202030204" pitchFamily="34" charset="0"/>
                <a:ea typeface="MS PGothic" panose="020B0600070205080204" pitchFamily="34" charset="-128"/>
              </a:defRPr>
            </a:lvl2pPr>
            <a:lvl3pPr marL="1143000" indent="-228600">
              <a:defRPr>
                <a:solidFill>
                  <a:schemeClr val="tx1"/>
                </a:solidFill>
                <a:latin typeface="Arial Narrow" panose="020B0606020202030204" pitchFamily="34" charset="0"/>
                <a:ea typeface="MS PGothic" panose="020B0600070205080204" pitchFamily="34" charset="-128"/>
              </a:defRPr>
            </a:lvl3pPr>
            <a:lvl4pPr marL="1600200" indent="-228600">
              <a:defRPr>
                <a:solidFill>
                  <a:schemeClr val="tx1"/>
                </a:solidFill>
                <a:latin typeface="Arial Narrow" panose="020B0606020202030204" pitchFamily="34" charset="0"/>
                <a:ea typeface="MS PGothic" panose="020B0600070205080204" pitchFamily="34" charset="-128"/>
              </a:defRPr>
            </a:lvl4pPr>
            <a:lvl5pPr marL="2057400" indent="-228600">
              <a:defRPr>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9pPr>
          </a:lstStyle>
          <a:p>
            <a:pPr>
              <a:lnSpc>
                <a:spcPts val="2200"/>
              </a:lnSpc>
            </a:pPr>
            <a:r>
              <a:rPr lang="en-US" altLang="en-US" sz="2400" b="1" dirty="0">
                <a:solidFill>
                  <a:srgbClr val="002060"/>
                </a:solidFill>
                <a:latin typeface="Arial" panose="020B0604020202020204" pitchFamily="34" charset="0"/>
                <a:cs typeface="Arial" panose="020B0604020202020204" pitchFamily="34" charset="0"/>
              </a:rPr>
              <a:t>SDR Terminology</a:t>
            </a:r>
          </a:p>
        </p:txBody>
      </p:sp>
      <p:sp>
        <p:nvSpPr>
          <p:cNvPr id="8" name="TextBox 7"/>
          <p:cNvSpPr txBox="1"/>
          <p:nvPr/>
        </p:nvSpPr>
        <p:spPr>
          <a:xfrm>
            <a:off x="5188619" y="2273485"/>
            <a:ext cx="184731" cy="300082"/>
          </a:xfrm>
          <a:prstGeom prst="rect">
            <a:avLst/>
          </a:prstGeom>
          <a:noFill/>
        </p:spPr>
        <p:txBody>
          <a:bodyPr wrap="none" rtlCol="0">
            <a:spAutoFit/>
          </a:bodyPr>
          <a:lstStyle/>
          <a:p>
            <a:endParaRPr lang="en-US" sz="1350" dirty="0"/>
          </a:p>
        </p:txBody>
      </p:sp>
      <p:sp>
        <p:nvSpPr>
          <p:cNvPr id="2" name="Rectangle 1"/>
          <p:cNvSpPr/>
          <p:nvPr/>
        </p:nvSpPr>
        <p:spPr>
          <a:xfrm>
            <a:off x="330199" y="1768651"/>
            <a:ext cx="8407400" cy="4370427"/>
          </a:xfrm>
          <a:prstGeom prst="rect">
            <a:avLst/>
          </a:prstGeom>
        </p:spPr>
        <p:txBody>
          <a:bodyPr wrap="square">
            <a:spAutoFit/>
          </a:bodyPr>
          <a:lstStyle/>
          <a:p>
            <a:pPr marL="457200" lvl="3" indent="-457200">
              <a:spcBef>
                <a:spcPts val="1000"/>
              </a:spcBef>
              <a:spcAft>
                <a:spcPts val="1200"/>
              </a:spcAft>
              <a:buClr>
                <a:srgbClr val="002A7E"/>
              </a:buClr>
              <a:buFont typeface="Wingdings" panose="05000000000000000000" pitchFamily="2" charset="2"/>
              <a:buChar char="§"/>
              <a:defRPr/>
            </a:pPr>
            <a:r>
              <a:rPr lang="en-US" sz="1400" dirty="0">
                <a:latin typeface="Arial" panose="020B0604020202020204" pitchFamily="34" charset="0"/>
                <a:cs typeface="Arial" panose="020B0604020202020204" pitchFamily="34" charset="0"/>
              </a:rPr>
              <a:t>SDR Originator: The activity that is reporting a discrepancy, creating the SDR, and submitting the SDR.</a:t>
            </a:r>
          </a:p>
          <a:p>
            <a:pPr marL="457200" lvl="3" indent="-457200">
              <a:spcBef>
                <a:spcPts val="1000"/>
              </a:spcBef>
              <a:spcAft>
                <a:spcPts val="1200"/>
              </a:spcAft>
              <a:buClr>
                <a:srgbClr val="002A7E"/>
              </a:buClr>
              <a:buFont typeface="Wingdings" panose="05000000000000000000" pitchFamily="2" charset="2"/>
              <a:buChar char="§"/>
              <a:defRPr/>
            </a:pPr>
            <a:r>
              <a:rPr lang="en-US" sz="1400" dirty="0">
                <a:latin typeface="Arial" panose="020B0604020202020204" pitchFamily="34" charset="0"/>
                <a:cs typeface="Arial" panose="020B0604020202020204" pitchFamily="34" charset="0"/>
              </a:rPr>
              <a:t>Action Point: The activity responsible for responding to the SDR by utilizing Action Point Response Codes and appending remarks.</a:t>
            </a:r>
          </a:p>
          <a:p>
            <a:pPr marL="457200" lvl="3" indent="-457200">
              <a:spcBef>
                <a:spcPts val="1000"/>
              </a:spcBef>
              <a:spcAft>
                <a:spcPts val="1200"/>
              </a:spcAft>
              <a:buClr>
                <a:srgbClr val="002A7E"/>
              </a:buClr>
              <a:buFont typeface="Wingdings" panose="05000000000000000000" pitchFamily="2" charset="2"/>
              <a:buChar char="§"/>
              <a:defRPr/>
            </a:pPr>
            <a:r>
              <a:rPr lang="en-US" sz="1400" dirty="0">
                <a:latin typeface="Arial" panose="020B0604020202020204" pitchFamily="34" charset="0"/>
                <a:cs typeface="Arial" panose="020B0604020202020204" pitchFamily="34" charset="0"/>
              </a:rPr>
              <a:t>Discrepancy Code: Identifies the problem (W1 - Wrong item received).</a:t>
            </a:r>
          </a:p>
          <a:p>
            <a:pPr marL="457200" lvl="3" indent="-457200">
              <a:spcBef>
                <a:spcPts val="1000"/>
              </a:spcBef>
              <a:spcAft>
                <a:spcPts val="1200"/>
              </a:spcAft>
              <a:buClr>
                <a:srgbClr val="002A7E"/>
              </a:buClr>
              <a:buFont typeface="Wingdings" panose="05000000000000000000" pitchFamily="2" charset="2"/>
              <a:buChar char="§"/>
              <a:defRPr/>
            </a:pPr>
            <a:r>
              <a:rPr lang="en-US" sz="1400" dirty="0">
                <a:latin typeface="Arial" panose="020B0604020202020204" pitchFamily="34" charset="0"/>
                <a:cs typeface="Arial" panose="020B0604020202020204" pitchFamily="34" charset="0"/>
              </a:rPr>
              <a:t>Action Code: Identifies what action is being requested (3B- Discrepancy reported for corrective action and trend analysis. No Reply required)</a:t>
            </a:r>
          </a:p>
          <a:p>
            <a:pPr marL="457200" lvl="3" indent="-457200">
              <a:spcBef>
                <a:spcPts val="1000"/>
              </a:spcBef>
              <a:spcAft>
                <a:spcPts val="1200"/>
              </a:spcAft>
              <a:buClr>
                <a:srgbClr val="002A7E"/>
              </a:buClr>
              <a:buFont typeface="Wingdings" panose="05000000000000000000" pitchFamily="2" charset="2"/>
              <a:buChar char="§"/>
              <a:defRPr/>
            </a:pPr>
            <a:r>
              <a:rPr lang="en-US" sz="1400" dirty="0">
                <a:latin typeface="Arial" panose="020B0604020202020204" pitchFamily="34" charset="0"/>
                <a:cs typeface="Arial" panose="020B0604020202020204" pitchFamily="34" charset="0"/>
              </a:rPr>
              <a:t>Action Point Response Code: The Action Point’s response to the SDR (410 - SDR Closed. Disposition Action Complete). </a:t>
            </a:r>
          </a:p>
          <a:p>
            <a:pPr marL="457200" lvl="3" indent="-457200">
              <a:spcBef>
                <a:spcPts val="1000"/>
              </a:spcBef>
              <a:spcAft>
                <a:spcPts val="1200"/>
              </a:spcAft>
              <a:buClr>
                <a:srgbClr val="002A7E"/>
              </a:buClr>
              <a:buFont typeface="Wingdings" panose="05000000000000000000" pitchFamily="2" charset="2"/>
              <a:buChar char="§"/>
              <a:defRPr/>
            </a:pPr>
            <a:r>
              <a:rPr lang="en-US" sz="1400" dirty="0">
                <a:latin typeface="Arial" panose="020B0604020202020204" pitchFamily="34" charset="0"/>
                <a:cs typeface="Arial" panose="020B0604020202020204" pitchFamily="34" charset="0"/>
              </a:rPr>
              <a:t>Action Point Release Date: Date when Action Point Response Code was added, remarks updated, and Action Point has completed the SDR.</a:t>
            </a:r>
          </a:p>
          <a:p>
            <a:pPr marL="0" lvl="3">
              <a:spcBef>
                <a:spcPts val="1000"/>
              </a:spcBef>
              <a:spcAft>
                <a:spcPts val="1200"/>
              </a:spcAft>
              <a:buClr>
                <a:srgbClr val="002A7E"/>
              </a:buClr>
              <a:defRPr/>
            </a:pP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67860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4"/>
          </p:nvPr>
        </p:nvSpPr>
        <p:spPr>
          <a:xfrm>
            <a:off x="2548468" y="321733"/>
            <a:ext cx="5842000" cy="699029"/>
          </a:xfrm>
        </p:spPr>
        <p:txBody>
          <a:bodyPr/>
          <a:lstStyle/>
          <a:p>
            <a:pPr algn="l"/>
            <a:r>
              <a:rPr lang="en-US" sz="2400" dirty="0">
                <a:solidFill>
                  <a:srgbClr val="002060"/>
                </a:solidFill>
              </a:rPr>
              <a:t>Anatomy of an SDR (SF-364)</a:t>
            </a:r>
          </a:p>
        </p:txBody>
      </p:sp>
      <p:sp>
        <p:nvSpPr>
          <p:cNvPr id="10" name="TextBox 9"/>
          <p:cNvSpPr txBox="1"/>
          <p:nvPr/>
        </p:nvSpPr>
        <p:spPr bwMode="auto">
          <a:xfrm>
            <a:off x="155659" y="3700500"/>
            <a:ext cx="2171700" cy="400110"/>
          </a:xfrm>
          <a:prstGeom prst="rect">
            <a:avLst/>
          </a:prstGeom>
          <a:noFill/>
          <a:ln w="9525">
            <a:solidFill>
              <a:schemeClr val="accent1">
                <a:shade val="95000"/>
                <a:satMod val="105000"/>
              </a:schemeClr>
            </a:solidFill>
            <a:miter lim="800000"/>
            <a:headEnd/>
            <a:tailEnd/>
          </a:ln>
          <a:scene3d>
            <a:camera prst="orthographicFront"/>
            <a:lightRig rig="threePt" dir="t"/>
          </a:scene3d>
          <a:sp3d>
            <a:bevelT/>
          </a:sp3d>
        </p:spPr>
        <p:txBody>
          <a:bodyPr wrap="square" rtlCol="0" anchor="ctr">
            <a:spAutoFit/>
          </a:bodyPr>
          <a:lstStyle/>
          <a:p>
            <a:pPr algn="ctr" fontAlgn="auto">
              <a:spcAft>
                <a:spcPts val="0"/>
              </a:spcAft>
            </a:pPr>
            <a:r>
              <a:rPr lang="en-US" sz="2000" b="1" dirty="0">
                <a:solidFill>
                  <a:srgbClr val="002C76"/>
                </a:solidFill>
                <a:latin typeface="Helvetica" pitchFamily="34" charset="0"/>
                <a:ea typeface="+mj-ea"/>
                <a:cs typeface="+mj-cs"/>
              </a:rPr>
              <a:t>Originator</a:t>
            </a:r>
          </a:p>
        </p:txBody>
      </p:sp>
      <p:cxnSp>
        <p:nvCxnSpPr>
          <p:cNvPr id="12" name="Straight Arrow Connector 11"/>
          <p:cNvCxnSpPr/>
          <p:nvPr/>
        </p:nvCxnSpPr>
        <p:spPr>
          <a:xfrm flipV="1">
            <a:off x="2388669" y="4790485"/>
            <a:ext cx="670120" cy="3500"/>
          </a:xfrm>
          <a:prstGeom prst="straightConnector1">
            <a:avLst/>
          </a:prstGeom>
          <a:ln w="539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bwMode="auto">
          <a:xfrm>
            <a:off x="155659" y="4593930"/>
            <a:ext cx="2171700" cy="400110"/>
          </a:xfrm>
          <a:prstGeom prst="rect">
            <a:avLst/>
          </a:prstGeom>
          <a:noFill/>
          <a:ln w="9525">
            <a:solidFill>
              <a:schemeClr val="accent1">
                <a:shade val="95000"/>
                <a:satMod val="105000"/>
              </a:schemeClr>
            </a:solidFill>
            <a:miter lim="800000"/>
            <a:headEnd/>
            <a:tailEnd/>
          </a:ln>
          <a:scene3d>
            <a:camera prst="orthographicFront"/>
            <a:lightRig rig="threePt" dir="t"/>
          </a:scene3d>
          <a:sp3d>
            <a:bevelT/>
          </a:sp3d>
        </p:spPr>
        <p:txBody>
          <a:bodyPr wrap="square" rtlCol="0" anchor="ctr">
            <a:spAutoFit/>
          </a:bodyPr>
          <a:lstStyle/>
          <a:p>
            <a:pPr algn="ctr" fontAlgn="auto">
              <a:spcAft>
                <a:spcPts val="0"/>
              </a:spcAft>
            </a:pPr>
            <a:r>
              <a:rPr lang="en-US" sz="2000" b="1" dirty="0">
                <a:solidFill>
                  <a:srgbClr val="002C76"/>
                </a:solidFill>
                <a:latin typeface="Helvetica" pitchFamily="34" charset="0"/>
                <a:ea typeface="+mj-ea"/>
                <a:cs typeface="+mj-cs"/>
              </a:rPr>
              <a:t>Shipper</a:t>
            </a:r>
          </a:p>
        </p:txBody>
      </p:sp>
      <p:sp>
        <p:nvSpPr>
          <p:cNvPr id="17" name="TextBox 16"/>
          <p:cNvSpPr txBox="1"/>
          <p:nvPr/>
        </p:nvSpPr>
        <p:spPr bwMode="auto">
          <a:xfrm>
            <a:off x="195339" y="2461661"/>
            <a:ext cx="2171700" cy="400110"/>
          </a:xfrm>
          <a:prstGeom prst="rect">
            <a:avLst/>
          </a:prstGeom>
          <a:noFill/>
          <a:ln w="9525">
            <a:solidFill>
              <a:schemeClr val="accent1">
                <a:shade val="95000"/>
                <a:satMod val="105000"/>
              </a:schemeClr>
            </a:solidFill>
            <a:miter lim="800000"/>
            <a:headEnd/>
            <a:tailEnd/>
          </a:ln>
          <a:scene3d>
            <a:camera prst="orthographicFront"/>
            <a:lightRig rig="threePt" dir="t"/>
          </a:scene3d>
          <a:sp3d>
            <a:bevelT/>
          </a:sp3d>
        </p:spPr>
        <p:txBody>
          <a:bodyPr wrap="square" rtlCol="0" anchor="ctr">
            <a:spAutoFit/>
          </a:bodyPr>
          <a:lstStyle/>
          <a:p>
            <a:pPr algn="ctr" fontAlgn="auto">
              <a:spcAft>
                <a:spcPts val="0"/>
              </a:spcAft>
            </a:pPr>
            <a:r>
              <a:rPr lang="en-US" sz="2000" b="1" dirty="0">
                <a:solidFill>
                  <a:srgbClr val="002C76"/>
                </a:solidFill>
                <a:latin typeface="Helvetica" pitchFamily="34" charset="0"/>
                <a:ea typeface="+mj-ea"/>
                <a:cs typeface="+mj-cs"/>
              </a:rPr>
              <a:t>Action Point</a:t>
            </a:r>
          </a:p>
        </p:txBody>
      </p:sp>
      <p:cxnSp>
        <p:nvCxnSpPr>
          <p:cNvPr id="6" name="Elbow Connector 5"/>
          <p:cNvCxnSpPr/>
          <p:nvPr/>
        </p:nvCxnSpPr>
        <p:spPr>
          <a:xfrm>
            <a:off x="2461218" y="2834316"/>
            <a:ext cx="654216" cy="314304"/>
          </a:xfrm>
          <a:prstGeom prst="bentConnector3">
            <a:avLst/>
          </a:prstGeom>
          <a:ln w="53975">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a:stretch>
            <a:fillRect/>
          </a:stretch>
        </p:blipFill>
        <p:spPr>
          <a:xfrm>
            <a:off x="3115434" y="1303881"/>
            <a:ext cx="5837094" cy="5436829"/>
          </a:xfrm>
          <a:prstGeom prst="rect">
            <a:avLst/>
          </a:prstGeom>
        </p:spPr>
      </p:pic>
      <p:cxnSp>
        <p:nvCxnSpPr>
          <p:cNvPr id="4" name="Elbow Connector 3"/>
          <p:cNvCxnSpPr/>
          <p:nvPr/>
        </p:nvCxnSpPr>
        <p:spPr>
          <a:xfrm flipV="1">
            <a:off x="2461218" y="3349224"/>
            <a:ext cx="3008250" cy="551331"/>
          </a:xfrm>
          <a:prstGeom prst="bentConnector3">
            <a:avLst>
              <a:gd name="adj1" fmla="val 84162"/>
            </a:avLst>
          </a:prstGeom>
          <a:ln w="539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bwMode="auto">
          <a:xfrm>
            <a:off x="195339" y="6032824"/>
            <a:ext cx="2171700" cy="707886"/>
          </a:xfrm>
          <a:prstGeom prst="rect">
            <a:avLst/>
          </a:prstGeom>
          <a:noFill/>
          <a:ln w="9525">
            <a:solidFill>
              <a:schemeClr val="accent1">
                <a:shade val="95000"/>
                <a:satMod val="105000"/>
              </a:schemeClr>
            </a:solidFill>
            <a:miter lim="800000"/>
            <a:headEnd/>
            <a:tailEnd/>
          </a:ln>
          <a:scene3d>
            <a:camera prst="orthographicFront"/>
            <a:lightRig rig="threePt" dir="t"/>
          </a:scene3d>
          <a:sp3d>
            <a:bevelT/>
          </a:sp3d>
        </p:spPr>
        <p:txBody>
          <a:bodyPr wrap="square" rtlCol="0" anchor="ctr">
            <a:spAutoFit/>
          </a:bodyPr>
          <a:lstStyle/>
          <a:p>
            <a:pPr algn="ctr" fontAlgn="auto">
              <a:spcAft>
                <a:spcPts val="0"/>
              </a:spcAft>
            </a:pPr>
            <a:r>
              <a:rPr lang="en-US" sz="2000" b="1" dirty="0">
                <a:solidFill>
                  <a:srgbClr val="002C76"/>
                </a:solidFill>
                <a:latin typeface="Helvetica" pitchFamily="34" charset="0"/>
                <a:ea typeface="+mj-ea"/>
                <a:cs typeface="+mj-cs"/>
              </a:rPr>
              <a:t>Document Number</a:t>
            </a:r>
          </a:p>
        </p:txBody>
      </p:sp>
      <p:cxnSp>
        <p:nvCxnSpPr>
          <p:cNvPr id="23" name="Straight Arrow Connector 22"/>
          <p:cNvCxnSpPr/>
          <p:nvPr/>
        </p:nvCxnSpPr>
        <p:spPr>
          <a:xfrm flipV="1">
            <a:off x="2436246" y="6386767"/>
            <a:ext cx="4919414" cy="18335"/>
          </a:xfrm>
          <a:prstGeom prst="straightConnector1">
            <a:avLst/>
          </a:prstGeom>
          <a:ln w="539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5469468" y="3431023"/>
            <a:ext cx="1716259" cy="3317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8739397"/>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4"/>
          </p:nvPr>
        </p:nvSpPr>
        <p:spPr>
          <a:xfrm>
            <a:off x="2548468" y="321733"/>
            <a:ext cx="5842000" cy="699029"/>
          </a:xfrm>
        </p:spPr>
        <p:txBody>
          <a:bodyPr/>
          <a:lstStyle/>
          <a:p>
            <a:pPr algn="l"/>
            <a:r>
              <a:rPr lang="en-US" sz="2400" dirty="0">
                <a:solidFill>
                  <a:srgbClr val="002060"/>
                </a:solidFill>
              </a:rPr>
              <a:t>Anatomy of an SDR (SF-364)</a:t>
            </a:r>
          </a:p>
        </p:txBody>
      </p:sp>
      <p:sp>
        <p:nvSpPr>
          <p:cNvPr id="10" name="TextBox 9"/>
          <p:cNvSpPr txBox="1"/>
          <p:nvPr/>
        </p:nvSpPr>
        <p:spPr bwMode="auto">
          <a:xfrm>
            <a:off x="42939" y="3818940"/>
            <a:ext cx="2171700" cy="400110"/>
          </a:xfrm>
          <a:prstGeom prst="rect">
            <a:avLst/>
          </a:prstGeom>
          <a:noFill/>
          <a:ln w="9525">
            <a:solidFill>
              <a:schemeClr val="accent1">
                <a:shade val="95000"/>
                <a:satMod val="105000"/>
              </a:schemeClr>
            </a:solidFill>
            <a:miter lim="800000"/>
            <a:headEnd/>
            <a:tailEnd/>
          </a:ln>
          <a:scene3d>
            <a:camera prst="orthographicFront"/>
            <a:lightRig rig="threePt" dir="t"/>
          </a:scene3d>
          <a:sp3d>
            <a:bevelT/>
          </a:sp3d>
        </p:spPr>
        <p:txBody>
          <a:bodyPr wrap="square" rtlCol="0" anchor="ctr">
            <a:spAutoFit/>
          </a:bodyPr>
          <a:lstStyle/>
          <a:p>
            <a:pPr algn="ctr" fontAlgn="auto">
              <a:spcAft>
                <a:spcPts val="0"/>
              </a:spcAft>
            </a:pPr>
            <a:r>
              <a:rPr lang="en-US" sz="2000" b="1" dirty="0">
                <a:solidFill>
                  <a:srgbClr val="002C76"/>
                </a:solidFill>
                <a:latin typeface="Helvetica" pitchFamily="34" charset="0"/>
                <a:ea typeface="+mj-ea"/>
                <a:cs typeface="+mj-cs"/>
              </a:rPr>
              <a:t>Action Point</a:t>
            </a:r>
          </a:p>
        </p:txBody>
      </p:sp>
      <p:sp>
        <p:nvSpPr>
          <p:cNvPr id="15" name="TextBox 14"/>
          <p:cNvSpPr txBox="1"/>
          <p:nvPr/>
        </p:nvSpPr>
        <p:spPr>
          <a:xfrm>
            <a:off x="0" y="1511220"/>
            <a:ext cx="9144000" cy="523220"/>
          </a:xfrm>
          <a:prstGeom prst="rect">
            <a:avLst/>
          </a:prstGeom>
          <a:noFill/>
        </p:spPr>
        <p:txBody>
          <a:bodyPr wrap="square" rtlCol="0">
            <a:spAutoFit/>
          </a:bodyPr>
          <a:lstStyle/>
          <a:p>
            <a:pPr algn="ctr"/>
            <a:r>
              <a:rPr lang="en-US" sz="1400" dirty="0"/>
              <a:t>An Action Point is the activity responsible for answering your SDR. </a:t>
            </a:r>
          </a:p>
          <a:p>
            <a:pPr algn="ctr"/>
            <a:endParaRPr lang="en-US" sz="1400" dirty="0"/>
          </a:p>
        </p:txBody>
      </p:sp>
      <p:cxnSp>
        <p:nvCxnSpPr>
          <p:cNvPr id="12" name="Straight Arrow Connector 11"/>
          <p:cNvCxnSpPr/>
          <p:nvPr/>
        </p:nvCxnSpPr>
        <p:spPr>
          <a:xfrm>
            <a:off x="2327359" y="4021687"/>
            <a:ext cx="608800" cy="0"/>
          </a:xfrm>
          <a:prstGeom prst="straightConnector1">
            <a:avLst/>
          </a:prstGeom>
          <a:ln w="539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37392" y="5775411"/>
            <a:ext cx="8537331" cy="892552"/>
          </a:xfrm>
          <a:prstGeom prst="rect">
            <a:avLst/>
          </a:prstGeom>
          <a:noFill/>
        </p:spPr>
        <p:txBody>
          <a:bodyPr wrap="square" rtlCol="0">
            <a:spAutoFit/>
          </a:bodyPr>
          <a:lstStyle/>
          <a:p>
            <a:pPr marL="0" lvl="3" algn="ctr">
              <a:spcBef>
                <a:spcPts val="1000"/>
              </a:spcBef>
              <a:spcAft>
                <a:spcPts val="1200"/>
              </a:spcAft>
              <a:buClr>
                <a:srgbClr val="002A7E"/>
              </a:buClr>
              <a:defRPr/>
            </a:pPr>
            <a:r>
              <a:rPr lang="en-US" sz="1400" dirty="0">
                <a:latin typeface="Arial" panose="020B0604020202020204" pitchFamily="34" charset="0"/>
                <a:cs typeface="Arial" panose="020B0604020202020204" pitchFamily="34" charset="0"/>
              </a:rPr>
              <a:t>When submitting an SDR to NAVSUP WSS N00383, N00391, N00104 select the following Action Point: </a:t>
            </a:r>
            <a:r>
              <a:rPr lang="en-US" sz="1400" b="1" dirty="0">
                <a:solidFill>
                  <a:srgbClr val="FF0000"/>
                </a:solidFill>
                <a:latin typeface="Arial" panose="020B0604020202020204" pitchFamily="34" charset="0"/>
                <a:cs typeface="Arial" panose="020B0604020202020204" pitchFamily="34" charset="0"/>
              </a:rPr>
              <a:t>n875sdr.wss.fct@navy.mil</a:t>
            </a:r>
            <a:endParaRPr lang="en-US" sz="1400" dirty="0"/>
          </a:p>
          <a:p>
            <a:pPr algn="ctr"/>
            <a:endParaRPr lang="en-US" sz="1400" dirty="0"/>
          </a:p>
        </p:txBody>
      </p:sp>
      <p:pic>
        <p:nvPicPr>
          <p:cNvPr id="3" name="Picture 2"/>
          <p:cNvPicPr>
            <a:picLocks noChangeAspect="1"/>
          </p:cNvPicPr>
          <p:nvPr/>
        </p:nvPicPr>
        <p:blipFill>
          <a:blip r:embed="rId3"/>
          <a:stretch>
            <a:fillRect/>
          </a:stretch>
        </p:blipFill>
        <p:spPr>
          <a:xfrm>
            <a:off x="3048879" y="2652127"/>
            <a:ext cx="3571875" cy="2333625"/>
          </a:xfrm>
          <a:prstGeom prst="rect">
            <a:avLst/>
          </a:prstGeom>
        </p:spPr>
      </p:pic>
      <p:sp>
        <p:nvSpPr>
          <p:cNvPr id="2" name="Oval 1"/>
          <p:cNvSpPr/>
          <p:nvPr/>
        </p:nvSpPr>
        <p:spPr>
          <a:xfrm>
            <a:off x="2751292" y="3398655"/>
            <a:ext cx="4256411" cy="2063469"/>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9175299"/>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4"/>
          </p:nvPr>
        </p:nvSpPr>
        <p:spPr>
          <a:xfrm>
            <a:off x="2548468" y="321733"/>
            <a:ext cx="5842000" cy="699029"/>
          </a:xfrm>
        </p:spPr>
        <p:txBody>
          <a:bodyPr/>
          <a:lstStyle/>
          <a:p>
            <a:pPr algn="l"/>
            <a:r>
              <a:rPr lang="en-US" sz="2400" dirty="0">
                <a:solidFill>
                  <a:srgbClr val="002060"/>
                </a:solidFill>
              </a:rPr>
              <a:t>Anatomy of an SDR (SF-364)</a:t>
            </a:r>
          </a:p>
        </p:txBody>
      </p:sp>
      <p:sp>
        <p:nvSpPr>
          <p:cNvPr id="10" name="TextBox 9"/>
          <p:cNvSpPr txBox="1"/>
          <p:nvPr/>
        </p:nvSpPr>
        <p:spPr bwMode="auto">
          <a:xfrm>
            <a:off x="176778" y="5885979"/>
            <a:ext cx="2171700" cy="707886"/>
          </a:xfrm>
          <a:prstGeom prst="rect">
            <a:avLst/>
          </a:prstGeom>
          <a:noFill/>
          <a:ln w="9525">
            <a:solidFill>
              <a:schemeClr val="accent1">
                <a:shade val="95000"/>
                <a:satMod val="105000"/>
              </a:schemeClr>
            </a:solidFill>
            <a:miter lim="800000"/>
            <a:headEnd/>
            <a:tailEnd/>
          </a:ln>
          <a:scene3d>
            <a:camera prst="orthographicFront"/>
            <a:lightRig rig="threePt" dir="t"/>
          </a:scene3d>
          <a:sp3d>
            <a:bevelT/>
          </a:sp3d>
        </p:spPr>
        <p:txBody>
          <a:bodyPr wrap="square" rtlCol="0" anchor="ctr">
            <a:spAutoFit/>
          </a:bodyPr>
          <a:lstStyle/>
          <a:p>
            <a:pPr algn="ctr" fontAlgn="auto">
              <a:spcAft>
                <a:spcPts val="0"/>
              </a:spcAft>
            </a:pPr>
            <a:r>
              <a:rPr lang="en-US" sz="2000" b="1" dirty="0">
                <a:solidFill>
                  <a:srgbClr val="002C76"/>
                </a:solidFill>
                <a:latin typeface="Helvetica" pitchFamily="34" charset="0"/>
                <a:ea typeface="+mj-ea"/>
                <a:cs typeface="+mj-cs"/>
              </a:rPr>
              <a:t>Action Point Response Date</a:t>
            </a:r>
          </a:p>
        </p:txBody>
      </p:sp>
      <p:sp>
        <p:nvSpPr>
          <p:cNvPr id="15" name="TextBox 14"/>
          <p:cNvSpPr txBox="1"/>
          <p:nvPr/>
        </p:nvSpPr>
        <p:spPr>
          <a:xfrm>
            <a:off x="0" y="1390765"/>
            <a:ext cx="9144000" cy="954107"/>
          </a:xfrm>
          <a:prstGeom prst="rect">
            <a:avLst/>
          </a:prstGeom>
          <a:noFill/>
        </p:spPr>
        <p:txBody>
          <a:bodyPr wrap="square" rtlCol="0">
            <a:spAutoFit/>
          </a:bodyPr>
          <a:lstStyle/>
          <a:p>
            <a:pPr algn="ctr"/>
            <a:r>
              <a:rPr lang="en-US" sz="1400" dirty="0"/>
              <a:t>If an Action Point Release Date is entered, that SDR is no longer on the Action Point’s work list. If you disagree with the disposition, submit a reconsideration. If you are reopening the SDR for reconsideration make sure to add your reasoning in the Remarks Field</a:t>
            </a:r>
          </a:p>
          <a:p>
            <a:pPr algn="ctr"/>
            <a:endParaRPr lang="en-US" sz="1400" dirty="0"/>
          </a:p>
        </p:txBody>
      </p:sp>
      <p:sp>
        <p:nvSpPr>
          <p:cNvPr id="2" name="Oval 1"/>
          <p:cNvSpPr/>
          <p:nvPr/>
        </p:nvSpPr>
        <p:spPr>
          <a:xfrm>
            <a:off x="3403453" y="4873404"/>
            <a:ext cx="2786332" cy="396815"/>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Arrow Connector 3"/>
          <p:cNvCxnSpPr/>
          <p:nvPr/>
        </p:nvCxnSpPr>
        <p:spPr>
          <a:xfrm>
            <a:off x="2596668" y="6528377"/>
            <a:ext cx="608800" cy="1"/>
          </a:xfrm>
          <a:prstGeom prst="straightConnector1">
            <a:avLst/>
          </a:prstGeom>
          <a:ln w="539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bwMode="auto">
          <a:xfrm>
            <a:off x="176778" y="2215850"/>
            <a:ext cx="2171700" cy="400110"/>
          </a:xfrm>
          <a:prstGeom prst="rect">
            <a:avLst/>
          </a:prstGeom>
          <a:noFill/>
          <a:ln w="9525">
            <a:solidFill>
              <a:schemeClr val="accent1">
                <a:shade val="95000"/>
                <a:satMod val="105000"/>
              </a:schemeClr>
            </a:solidFill>
            <a:miter lim="800000"/>
            <a:headEnd/>
            <a:tailEnd/>
          </a:ln>
          <a:scene3d>
            <a:camera prst="orthographicFront"/>
            <a:lightRig rig="threePt" dir="t"/>
          </a:scene3d>
          <a:sp3d>
            <a:bevelT/>
          </a:sp3d>
        </p:spPr>
        <p:txBody>
          <a:bodyPr wrap="square" rtlCol="0" anchor="ctr">
            <a:spAutoFit/>
          </a:bodyPr>
          <a:lstStyle/>
          <a:p>
            <a:pPr algn="ctr" fontAlgn="auto">
              <a:spcAft>
                <a:spcPts val="0"/>
              </a:spcAft>
            </a:pPr>
            <a:r>
              <a:rPr lang="en-US" sz="2000" b="1" dirty="0">
                <a:solidFill>
                  <a:srgbClr val="002C76"/>
                </a:solidFill>
                <a:latin typeface="Helvetica" pitchFamily="34" charset="0"/>
                <a:ea typeface="+mj-ea"/>
                <a:cs typeface="+mj-cs"/>
              </a:rPr>
              <a:t>Discrepancy</a:t>
            </a:r>
          </a:p>
        </p:txBody>
      </p:sp>
      <p:cxnSp>
        <p:nvCxnSpPr>
          <p:cNvPr id="13" name="Straight Arrow Connector 12"/>
          <p:cNvCxnSpPr/>
          <p:nvPr/>
        </p:nvCxnSpPr>
        <p:spPr>
          <a:xfrm flipV="1">
            <a:off x="2534180" y="2535393"/>
            <a:ext cx="597023" cy="3500"/>
          </a:xfrm>
          <a:prstGeom prst="straightConnector1">
            <a:avLst/>
          </a:prstGeom>
          <a:ln w="539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bwMode="auto">
          <a:xfrm>
            <a:off x="176778" y="2682153"/>
            <a:ext cx="2171700" cy="707886"/>
          </a:xfrm>
          <a:prstGeom prst="rect">
            <a:avLst/>
          </a:prstGeom>
          <a:noFill/>
          <a:ln w="9525">
            <a:solidFill>
              <a:schemeClr val="accent1">
                <a:shade val="95000"/>
                <a:satMod val="105000"/>
              </a:schemeClr>
            </a:solidFill>
            <a:miter lim="800000"/>
            <a:headEnd/>
            <a:tailEnd/>
          </a:ln>
          <a:scene3d>
            <a:camera prst="orthographicFront"/>
            <a:lightRig rig="threePt" dir="t"/>
          </a:scene3d>
          <a:sp3d>
            <a:bevelT/>
          </a:sp3d>
        </p:spPr>
        <p:txBody>
          <a:bodyPr wrap="square" rtlCol="0" anchor="ctr">
            <a:spAutoFit/>
          </a:bodyPr>
          <a:lstStyle/>
          <a:p>
            <a:pPr algn="ctr" fontAlgn="auto">
              <a:spcAft>
                <a:spcPts val="0"/>
              </a:spcAft>
            </a:pPr>
            <a:r>
              <a:rPr lang="en-US" sz="2000" b="1" dirty="0">
                <a:solidFill>
                  <a:srgbClr val="002C76"/>
                </a:solidFill>
                <a:latin typeface="Helvetica" pitchFamily="34" charset="0"/>
                <a:ea typeface="+mj-ea"/>
                <a:cs typeface="+mj-cs"/>
              </a:rPr>
              <a:t>Action Requested</a:t>
            </a:r>
          </a:p>
        </p:txBody>
      </p:sp>
      <p:cxnSp>
        <p:nvCxnSpPr>
          <p:cNvPr id="17" name="Straight Arrow Connector 16"/>
          <p:cNvCxnSpPr/>
          <p:nvPr/>
        </p:nvCxnSpPr>
        <p:spPr>
          <a:xfrm flipV="1">
            <a:off x="2546873" y="2856826"/>
            <a:ext cx="597023" cy="3500"/>
          </a:xfrm>
          <a:prstGeom prst="straightConnector1">
            <a:avLst/>
          </a:prstGeom>
          <a:ln w="53975">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p:nvPicPr>
        <p:blipFill>
          <a:blip r:embed="rId3"/>
          <a:stretch>
            <a:fillRect/>
          </a:stretch>
        </p:blipFill>
        <p:spPr>
          <a:xfrm>
            <a:off x="3403453" y="2297229"/>
            <a:ext cx="5694423" cy="4296636"/>
          </a:xfrm>
          <a:prstGeom prst="rect">
            <a:avLst/>
          </a:prstGeom>
        </p:spPr>
      </p:pic>
      <p:sp>
        <p:nvSpPr>
          <p:cNvPr id="19" name="TextBox 18"/>
          <p:cNvSpPr txBox="1"/>
          <p:nvPr/>
        </p:nvSpPr>
        <p:spPr bwMode="auto">
          <a:xfrm>
            <a:off x="176778" y="4084011"/>
            <a:ext cx="2171700" cy="400110"/>
          </a:xfrm>
          <a:prstGeom prst="rect">
            <a:avLst/>
          </a:prstGeom>
          <a:noFill/>
          <a:ln w="9525">
            <a:solidFill>
              <a:schemeClr val="accent1">
                <a:shade val="95000"/>
                <a:satMod val="105000"/>
              </a:schemeClr>
            </a:solidFill>
            <a:miter lim="800000"/>
            <a:headEnd/>
            <a:tailEnd/>
          </a:ln>
          <a:scene3d>
            <a:camera prst="orthographicFront"/>
            <a:lightRig rig="threePt" dir="t"/>
          </a:scene3d>
          <a:sp3d>
            <a:bevelT/>
          </a:sp3d>
        </p:spPr>
        <p:txBody>
          <a:bodyPr wrap="square" rtlCol="0" anchor="ctr">
            <a:spAutoFit/>
          </a:bodyPr>
          <a:lstStyle/>
          <a:p>
            <a:pPr algn="ctr" fontAlgn="auto">
              <a:spcAft>
                <a:spcPts val="0"/>
              </a:spcAft>
            </a:pPr>
            <a:r>
              <a:rPr lang="en-US" sz="2000" b="1" dirty="0">
                <a:solidFill>
                  <a:srgbClr val="002C76"/>
                </a:solidFill>
                <a:latin typeface="Helvetica" pitchFamily="34" charset="0"/>
                <a:ea typeface="+mj-ea"/>
                <a:cs typeface="+mj-cs"/>
              </a:rPr>
              <a:t>Remarks</a:t>
            </a:r>
          </a:p>
        </p:txBody>
      </p:sp>
      <p:cxnSp>
        <p:nvCxnSpPr>
          <p:cNvPr id="20" name="Straight Arrow Connector 19"/>
          <p:cNvCxnSpPr/>
          <p:nvPr/>
        </p:nvCxnSpPr>
        <p:spPr>
          <a:xfrm flipV="1">
            <a:off x="2529892" y="4280566"/>
            <a:ext cx="597023" cy="3500"/>
          </a:xfrm>
          <a:prstGeom prst="straightConnector1">
            <a:avLst/>
          </a:prstGeom>
          <a:ln w="539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403453" y="3568588"/>
            <a:ext cx="1807818" cy="1213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965097" y="4207858"/>
            <a:ext cx="1448475" cy="1375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255143" y="5178903"/>
            <a:ext cx="1351370" cy="1699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0944984"/>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4"/>
          </p:nvPr>
        </p:nvSpPr>
        <p:spPr>
          <a:xfrm>
            <a:off x="2548468" y="321733"/>
            <a:ext cx="5842000" cy="699029"/>
          </a:xfrm>
        </p:spPr>
        <p:txBody>
          <a:bodyPr/>
          <a:lstStyle/>
          <a:p>
            <a:pPr algn="l"/>
            <a:r>
              <a:rPr lang="en-US" sz="2400" dirty="0">
                <a:solidFill>
                  <a:srgbClr val="002060"/>
                </a:solidFill>
              </a:rPr>
              <a:t>Anatomy of an SDR (SF-364)</a:t>
            </a:r>
          </a:p>
        </p:txBody>
      </p:sp>
      <p:sp>
        <p:nvSpPr>
          <p:cNvPr id="6" name="TextBox 5"/>
          <p:cNvSpPr txBox="1"/>
          <p:nvPr/>
        </p:nvSpPr>
        <p:spPr>
          <a:xfrm>
            <a:off x="3108960" y="1452283"/>
            <a:ext cx="2313454" cy="369332"/>
          </a:xfrm>
          <a:prstGeom prst="rect">
            <a:avLst/>
          </a:prstGeom>
          <a:noFill/>
        </p:spPr>
        <p:txBody>
          <a:bodyPr wrap="none" rtlCol="0">
            <a:spAutoFit/>
          </a:bodyPr>
          <a:lstStyle/>
          <a:p>
            <a:r>
              <a:rPr lang="en-US" dirty="0"/>
              <a:t>Discrepancy Codes </a:t>
            </a:r>
          </a:p>
        </p:txBody>
      </p:sp>
      <p:pic>
        <p:nvPicPr>
          <p:cNvPr id="3" name="Picture 2"/>
          <p:cNvPicPr>
            <a:picLocks noChangeAspect="1"/>
          </p:cNvPicPr>
          <p:nvPr/>
        </p:nvPicPr>
        <p:blipFill>
          <a:blip r:embed="rId3"/>
          <a:stretch>
            <a:fillRect/>
          </a:stretch>
        </p:blipFill>
        <p:spPr>
          <a:xfrm>
            <a:off x="764739" y="2253136"/>
            <a:ext cx="8067675" cy="3629025"/>
          </a:xfrm>
          <a:prstGeom prst="rect">
            <a:avLst/>
          </a:prstGeom>
        </p:spPr>
      </p:pic>
    </p:spTree>
    <p:extLst>
      <p:ext uri="{BB962C8B-B14F-4D97-AF65-F5344CB8AC3E}">
        <p14:creationId xmlns:p14="http://schemas.microsoft.com/office/powerpoint/2010/main" val="3121355256"/>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2"/>
          <p:cNvSpPr txBox="1">
            <a:spLocks noChangeAspect="1"/>
          </p:cNvSpPr>
          <p:nvPr/>
        </p:nvSpPr>
        <p:spPr bwMode="auto">
          <a:xfrm>
            <a:off x="2515294" y="861632"/>
            <a:ext cx="6516200" cy="279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Narrow" panose="020B0606020202030204" pitchFamily="34" charset="0"/>
                <a:ea typeface="MS PGothic" panose="020B0600070205080204" pitchFamily="34" charset="-128"/>
              </a:defRPr>
            </a:lvl1pPr>
            <a:lvl2pPr marL="742950" indent="-285750">
              <a:defRPr>
                <a:solidFill>
                  <a:schemeClr val="tx1"/>
                </a:solidFill>
                <a:latin typeface="Arial Narrow" panose="020B0606020202030204" pitchFamily="34" charset="0"/>
                <a:ea typeface="MS PGothic" panose="020B0600070205080204" pitchFamily="34" charset="-128"/>
              </a:defRPr>
            </a:lvl2pPr>
            <a:lvl3pPr marL="1143000" indent="-228600">
              <a:defRPr>
                <a:solidFill>
                  <a:schemeClr val="tx1"/>
                </a:solidFill>
                <a:latin typeface="Arial Narrow" panose="020B0606020202030204" pitchFamily="34" charset="0"/>
                <a:ea typeface="MS PGothic" panose="020B0600070205080204" pitchFamily="34" charset="-128"/>
              </a:defRPr>
            </a:lvl3pPr>
            <a:lvl4pPr marL="1600200" indent="-228600">
              <a:defRPr>
                <a:solidFill>
                  <a:schemeClr val="tx1"/>
                </a:solidFill>
                <a:latin typeface="Arial Narrow" panose="020B0606020202030204" pitchFamily="34" charset="0"/>
                <a:ea typeface="MS PGothic" panose="020B0600070205080204" pitchFamily="34" charset="-128"/>
              </a:defRPr>
            </a:lvl4pPr>
            <a:lvl5pPr marL="2057400" indent="-228600">
              <a:defRPr>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9pPr>
          </a:lstStyle>
          <a:p>
            <a:pPr>
              <a:lnSpc>
                <a:spcPts val="2200"/>
              </a:lnSpc>
            </a:pPr>
            <a:r>
              <a:rPr lang="en-US" altLang="en-US" sz="2400" b="1" dirty="0">
                <a:solidFill>
                  <a:srgbClr val="002060"/>
                </a:solidFill>
                <a:latin typeface="Arial" panose="020B0604020202020204" pitchFamily="34" charset="0"/>
                <a:cs typeface="Arial" panose="020B0604020202020204" pitchFamily="34" charset="0"/>
              </a:rPr>
              <a:t>SDR Scenario 1: Missing/ Incorrect Documentation</a:t>
            </a:r>
          </a:p>
        </p:txBody>
      </p:sp>
      <p:sp>
        <p:nvSpPr>
          <p:cNvPr id="8" name="TextBox 7"/>
          <p:cNvSpPr txBox="1"/>
          <p:nvPr/>
        </p:nvSpPr>
        <p:spPr>
          <a:xfrm>
            <a:off x="5188619" y="2273485"/>
            <a:ext cx="184731" cy="300082"/>
          </a:xfrm>
          <a:prstGeom prst="rect">
            <a:avLst/>
          </a:prstGeom>
          <a:noFill/>
        </p:spPr>
        <p:txBody>
          <a:bodyPr wrap="none" rtlCol="0">
            <a:spAutoFit/>
          </a:bodyPr>
          <a:lstStyle/>
          <a:p>
            <a:endParaRPr lang="en-US" sz="1350" dirty="0"/>
          </a:p>
        </p:txBody>
      </p:sp>
      <p:sp>
        <p:nvSpPr>
          <p:cNvPr id="2" name="Rectangle 1"/>
          <p:cNvSpPr/>
          <p:nvPr/>
        </p:nvSpPr>
        <p:spPr>
          <a:xfrm>
            <a:off x="330199" y="1768651"/>
            <a:ext cx="8407400" cy="1579920"/>
          </a:xfrm>
          <a:prstGeom prst="rect">
            <a:avLst/>
          </a:prstGeom>
        </p:spPr>
        <p:txBody>
          <a:bodyPr wrap="square">
            <a:spAutoFit/>
          </a:bodyPr>
          <a:lstStyle/>
          <a:p>
            <a:pPr marL="0" lvl="3">
              <a:spcBef>
                <a:spcPts val="1000"/>
              </a:spcBef>
              <a:spcAft>
                <a:spcPts val="1200"/>
              </a:spcAft>
              <a:buClr>
                <a:srgbClr val="002A7E"/>
              </a:buClr>
              <a:defRPr/>
            </a:pPr>
            <a:r>
              <a:rPr lang="en-US" sz="1600" b="1" dirty="0">
                <a:solidFill>
                  <a:schemeClr val="tx2"/>
                </a:solidFill>
                <a:latin typeface="Arial" panose="020B0604020202020204" pitchFamily="34" charset="0"/>
                <a:cs typeface="Arial" panose="020B0604020202020204" pitchFamily="34" charset="0"/>
              </a:rPr>
              <a:t>If the material received is missing accompanying paperwork, or there is a mismatch regarding the paperwork:</a:t>
            </a:r>
          </a:p>
          <a:p>
            <a:pPr marL="457200" lvl="3" indent="-457200">
              <a:spcBef>
                <a:spcPts val="1000"/>
              </a:spcBef>
              <a:spcAft>
                <a:spcPts val="1200"/>
              </a:spcAft>
              <a:buClr>
                <a:srgbClr val="002A7E"/>
              </a:buClr>
              <a:buFont typeface="Wingdings" panose="05000000000000000000" pitchFamily="2" charset="2"/>
              <a:buChar char="§"/>
              <a:defRPr/>
            </a:pPr>
            <a:r>
              <a:rPr lang="en-US" sz="1400" dirty="0">
                <a:latin typeface="Arial" panose="020B0604020202020204" pitchFamily="34" charset="0"/>
                <a:cs typeface="Arial" panose="020B0604020202020204" pitchFamily="34" charset="0"/>
              </a:rPr>
              <a:t>Contact your CAV Analyst to assist you in obtaining the proper paperwork for your asset</a:t>
            </a:r>
          </a:p>
          <a:p>
            <a:pPr marL="457200" lvl="3" indent="-457200">
              <a:spcBef>
                <a:spcPts val="1000"/>
              </a:spcBef>
              <a:spcAft>
                <a:spcPts val="1200"/>
              </a:spcAft>
              <a:buClr>
                <a:srgbClr val="002A7E"/>
              </a:buClr>
              <a:buFont typeface="Wingdings" panose="05000000000000000000" pitchFamily="2" charset="2"/>
              <a:buChar char="§"/>
              <a:defRPr/>
            </a:pPr>
            <a:r>
              <a:rPr lang="en-US" sz="1400" dirty="0">
                <a:latin typeface="Arial" panose="020B0604020202020204" pitchFamily="34" charset="0"/>
                <a:cs typeface="Arial" panose="020B0604020202020204" pitchFamily="34" charset="0"/>
              </a:rPr>
              <a:t>Do not file an SDR</a:t>
            </a:r>
          </a:p>
        </p:txBody>
      </p:sp>
    </p:spTree>
    <p:extLst>
      <p:ext uri="{BB962C8B-B14F-4D97-AF65-F5344CB8AC3E}">
        <p14:creationId xmlns:p14="http://schemas.microsoft.com/office/powerpoint/2010/main" val="16865352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2"/>
          <p:cNvSpPr txBox="1">
            <a:spLocks noChangeAspect="1"/>
          </p:cNvSpPr>
          <p:nvPr/>
        </p:nvSpPr>
        <p:spPr bwMode="auto">
          <a:xfrm>
            <a:off x="2515294" y="861632"/>
            <a:ext cx="6516200" cy="279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Narrow" panose="020B0606020202030204" pitchFamily="34" charset="0"/>
                <a:ea typeface="MS PGothic" panose="020B0600070205080204" pitchFamily="34" charset="-128"/>
              </a:defRPr>
            </a:lvl1pPr>
            <a:lvl2pPr marL="742950" indent="-285750">
              <a:defRPr>
                <a:solidFill>
                  <a:schemeClr val="tx1"/>
                </a:solidFill>
                <a:latin typeface="Arial Narrow" panose="020B0606020202030204" pitchFamily="34" charset="0"/>
                <a:ea typeface="MS PGothic" panose="020B0600070205080204" pitchFamily="34" charset="-128"/>
              </a:defRPr>
            </a:lvl2pPr>
            <a:lvl3pPr marL="1143000" indent="-228600">
              <a:defRPr>
                <a:solidFill>
                  <a:schemeClr val="tx1"/>
                </a:solidFill>
                <a:latin typeface="Arial Narrow" panose="020B0606020202030204" pitchFamily="34" charset="0"/>
                <a:ea typeface="MS PGothic" panose="020B0600070205080204" pitchFamily="34" charset="-128"/>
              </a:defRPr>
            </a:lvl3pPr>
            <a:lvl4pPr marL="1600200" indent="-228600">
              <a:defRPr>
                <a:solidFill>
                  <a:schemeClr val="tx1"/>
                </a:solidFill>
                <a:latin typeface="Arial Narrow" panose="020B0606020202030204" pitchFamily="34" charset="0"/>
                <a:ea typeface="MS PGothic" panose="020B0600070205080204" pitchFamily="34" charset="-128"/>
              </a:defRPr>
            </a:lvl4pPr>
            <a:lvl5pPr marL="2057400" indent="-228600">
              <a:defRPr>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9pPr>
          </a:lstStyle>
          <a:p>
            <a:pPr>
              <a:lnSpc>
                <a:spcPts val="2200"/>
              </a:lnSpc>
            </a:pPr>
            <a:r>
              <a:rPr lang="en-US" altLang="en-US" sz="2400" b="1" dirty="0">
                <a:solidFill>
                  <a:srgbClr val="002060"/>
                </a:solidFill>
                <a:latin typeface="Arial" panose="020B0604020202020204" pitchFamily="34" charset="0"/>
                <a:cs typeface="Arial" panose="020B0604020202020204" pitchFamily="34" charset="0"/>
              </a:rPr>
              <a:t>SDR Scenario 2: Overage of Material Received	</a:t>
            </a:r>
          </a:p>
        </p:txBody>
      </p:sp>
      <p:sp>
        <p:nvSpPr>
          <p:cNvPr id="8" name="TextBox 7"/>
          <p:cNvSpPr txBox="1"/>
          <p:nvPr/>
        </p:nvSpPr>
        <p:spPr>
          <a:xfrm>
            <a:off x="5188619" y="2273485"/>
            <a:ext cx="184731" cy="300082"/>
          </a:xfrm>
          <a:prstGeom prst="rect">
            <a:avLst/>
          </a:prstGeom>
          <a:noFill/>
        </p:spPr>
        <p:txBody>
          <a:bodyPr wrap="none" rtlCol="0">
            <a:spAutoFit/>
          </a:bodyPr>
          <a:lstStyle/>
          <a:p>
            <a:endParaRPr lang="en-US" sz="1350" dirty="0"/>
          </a:p>
        </p:txBody>
      </p:sp>
      <p:sp>
        <p:nvSpPr>
          <p:cNvPr id="2" name="Rectangle 1"/>
          <p:cNvSpPr/>
          <p:nvPr/>
        </p:nvSpPr>
        <p:spPr>
          <a:xfrm>
            <a:off x="330199" y="1768651"/>
            <a:ext cx="8407400" cy="4750018"/>
          </a:xfrm>
          <a:prstGeom prst="rect">
            <a:avLst/>
          </a:prstGeom>
        </p:spPr>
        <p:txBody>
          <a:bodyPr wrap="square">
            <a:spAutoFit/>
          </a:bodyPr>
          <a:lstStyle/>
          <a:p>
            <a:pPr marL="0" lvl="3">
              <a:spcBef>
                <a:spcPts val="1000"/>
              </a:spcBef>
              <a:spcAft>
                <a:spcPts val="1200"/>
              </a:spcAft>
              <a:buClr>
                <a:srgbClr val="002A7E"/>
              </a:buClr>
              <a:defRPr/>
            </a:pPr>
            <a:r>
              <a:rPr lang="en-US" sz="1600" b="1" dirty="0">
                <a:solidFill>
                  <a:schemeClr val="tx2"/>
                </a:solidFill>
                <a:latin typeface="Arial" panose="020B0604020202020204" pitchFamily="34" charset="0"/>
                <a:cs typeface="Arial" panose="020B0604020202020204" pitchFamily="34" charset="0"/>
              </a:rPr>
              <a:t>If quantity received is more than quantity on requisition:</a:t>
            </a:r>
          </a:p>
          <a:p>
            <a:pPr marL="457200" lvl="3" indent="-457200">
              <a:spcBef>
                <a:spcPts val="1000"/>
              </a:spcBef>
              <a:spcAft>
                <a:spcPts val="1200"/>
              </a:spcAft>
              <a:buClr>
                <a:srgbClr val="002A7E"/>
              </a:buClr>
              <a:buFont typeface="Wingdings" panose="05000000000000000000" pitchFamily="2" charset="2"/>
              <a:buChar char="§"/>
              <a:defRPr/>
            </a:pPr>
            <a:r>
              <a:rPr lang="en-US" sz="1400" dirty="0">
                <a:latin typeface="Arial" panose="020B0604020202020204" pitchFamily="34" charset="0"/>
                <a:cs typeface="Arial" panose="020B0604020202020204" pitchFamily="34" charset="0"/>
              </a:rPr>
              <a:t>Submit an INFORMATION ONLY SDR to the Action Point (Issuing Activity) using the applicable discrepancy code(s)/action code(s)</a:t>
            </a:r>
          </a:p>
          <a:p>
            <a:pPr marL="457200" lvl="3" indent="-457200">
              <a:spcBef>
                <a:spcPts val="1000"/>
              </a:spcBef>
              <a:spcAft>
                <a:spcPts val="1200"/>
              </a:spcAft>
              <a:buClr>
                <a:srgbClr val="002A7E"/>
              </a:buClr>
              <a:buFont typeface="Wingdings" panose="05000000000000000000" pitchFamily="2" charset="2"/>
              <a:buChar char="§"/>
              <a:defRPr/>
            </a:pPr>
            <a:r>
              <a:rPr lang="en-US" sz="1400" dirty="0">
                <a:latin typeface="Arial" panose="020B0604020202020204" pitchFamily="34" charset="0"/>
                <a:cs typeface="Arial" panose="020B0604020202020204" pitchFamily="34" charset="0"/>
              </a:rPr>
              <a:t>PDREP Discrepancy Code: O (Overage, Duplicate, or Receipt of Cancelled Material)</a:t>
            </a:r>
          </a:p>
          <a:p>
            <a:pPr marL="457200" lvl="3" indent="-457200">
              <a:spcBef>
                <a:spcPts val="1000"/>
              </a:spcBef>
              <a:spcAft>
                <a:spcPts val="1200"/>
              </a:spcAft>
              <a:buClr>
                <a:srgbClr val="002A7E"/>
              </a:buClr>
              <a:buFont typeface="Wingdings" panose="05000000000000000000" pitchFamily="2" charset="2"/>
              <a:buChar char="§"/>
              <a:defRPr/>
            </a:pPr>
            <a:r>
              <a:rPr lang="en-US" sz="1400" dirty="0">
                <a:latin typeface="Arial" panose="020B0604020202020204" pitchFamily="34" charset="0"/>
                <a:cs typeface="Arial" panose="020B0604020202020204" pitchFamily="34" charset="0"/>
              </a:rPr>
              <a:t>Receipt for the extra material received</a:t>
            </a:r>
          </a:p>
          <a:p>
            <a:pPr marL="457200" lvl="3" indent="-457200">
              <a:spcBef>
                <a:spcPts val="1000"/>
              </a:spcBef>
              <a:spcAft>
                <a:spcPts val="1200"/>
              </a:spcAft>
              <a:buClr>
                <a:srgbClr val="002A7E"/>
              </a:buClr>
              <a:buFont typeface="Wingdings" panose="05000000000000000000" pitchFamily="2" charset="2"/>
              <a:buChar char="§"/>
              <a:defRPr/>
            </a:pPr>
            <a:r>
              <a:rPr lang="en-US" sz="1400" dirty="0">
                <a:latin typeface="Arial" panose="020B0604020202020204" pitchFamily="34" charset="0"/>
                <a:cs typeface="Arial" panose="020B0604020202020204" pitchFamily="34" charset="0"/>
              </a:rPr>
              <a:t>If there is an open order and repair capability,  induct the material in ‘F’ condition and repair it</a:t>
            </a:r>
          </a:p>
          <a:p>
            <a:pPr marL="457200" lvl="3" indent="-457200">
              <a:spcBef>
                <a:spcPts val="1000"/>
              </a:spcBef>
              <a:spcAft>
                <a:spcPts val="1200"/>
              </a:spcAft>
              <a:buClr>
                <a:srgbClr val="002A7E"/>
              </a:buClr>
              <a:buFont typeface="Wingdings" panose="05000000000000000000" pitchFamily="2" charset="2"/>
              <a:buChar char="§"/>
              <a:defRPr/>
            </a:pPr>
            <a:r>
              <a:rPr lang="en-US" sz="1400" dirty="0">
                <a:latin typeface="Arial" panose="020B0604020202020204" pitchFamily="34" charset="0"/>
                <a:cs typeface="Arial" panose="020B0604020202020204" pitchFamily="34" charset="0"/>
              </a:rPr>
              <a:t>If there is no repair capability, receipt for the overage in ‘J’ Condition and ship the excess material to the nearest ATAC</a:t>
            </a:r>
          </a:p>
          <a:p>
            <a:pPr marL="914400" lvl="5">
              <a:spcBef>
                <a:spcPts val="1000"/>
              </a:spcBef>
              <a:spcAft>
                <a:spcPts val="1200"/>
              </a:spcAft>
              <a:buClr>
                <a:srgbClr val="002A7E"/>
              </a:buClr>
              <a:defRPr/>
            </a:pPr>
            <a:endParaRPr lang="en-US" sz="1400" dirty="0">
              <a:latin typeface="Arial" panose="020B0604020202020204" pitchFamily="34" charset="0"/>
              <a:cs typeface="Arial" panose="020B0604020202020204" pitchFamily="34" charset="0"/>
            </a:endParaRPr>
          </a:p>
          <a:p>
            <a:pPr marL="914400" lvl="5">
              <a:spcBef>
                <a:spcPts val="1000"/>
              </a:spcBef>
              <a:spcAft>
                <a:spcPts val="1200"/>
              </a:spcAft>
              <a:buClr>
                <a:srgbClr val="002A7E"/>
              </a:buClr>
              <a:defRPr/>
            </a:pPr>
            <a:endParaRPr lang="en-US" sz="1400" dirty="0">
              <a:latin typeface="Arial" panose="020B0604020202020204" pitchFamily="34" charset="0"/>
              <a:cs typeface="Arial" panose="020B0604020202020204" pitchFamily="34" charset="0"/>
            </a:endParaRPr>
          </a:p>
          <a:p>
            <a:pPr marL="914400" lvl="5">
              <a:spcBef>
                <a:spcPts val="1000"/>
              </a:spcBef>
              <a:spcAft>
                <a:spcPts val="1200"/>
              </a:spcAft>
              <a:buClr>
                <a:srgbClr val="002A7E"/>
              </a:buClr>
              <a:defRPr/>
            </a:pP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6825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2"/>
          <p:cNvSpPr txBox="1">
            <a:spLocks noChangeAspect="1"/>
          </p:cNvSpPr>
          <p:nvPr/>
        </p:nvSpPr>
        <p:spPr bwMode="auto">
          <a:xfrm>
            <a:off x="2515294" y="861632"/>
            <a:ext cx="6516200" cy="279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Narrow" panose="020B0606020202030204" pitchFamily="34" charset="0"/>
                <a:ea typeface="MS PGothic" panose="020B0600070205080204" pitchFamily="34" charset="-128"/>
              </a:defRPr>
            </a:lvl1pPr>
            <a:lvl2pPr marL="742950" indent="-285750">
              <a:defRPr>
                <a:solidFill>
                  <a:schemeClr val="tx1"/>
                </a:solidFill>
                <a:latin typeface="Arial Narrow" panose="020B0606020202030204" pitchFamily="34" charset="0"/>
                <a:ea typeface="MS PGothic" panose="020B0600070205080204" pitchFamily="34" charset="-128"/>
              </a:defRPr>
            </a:lvl2pPr>
            <a:lvl3pPr marL="1143000" indent="-228600">
              <a:defRPr>
                <a:solidFill>
                  <a:schemeClr val="tx1"/>
                </a:solidFill>
                <a:latin typeface="Arial Narrow" panose="020B0606020202030204" pitchFamily="34" charset="0"/>
                <a:ea typeface="MS PGothic" panose="020B0600070205080204" pitchFamily="34" charset="-128"/>
              </a:defRPr>
            </a:lvl3pPr>
            <a:lvl4pPr marL="1600200" indent="-228600">
              <a:defRPr>
                <a:solidFill>
                  <a:schemeClr val="tx1"/>
                </a:solidFill>
                <a:latin typeface="Arial Narrow" panose="020B0606020202030204" pitchFamily="34" charset="0"/>
                <a:ea typeface="MS PGothic" panose="020B0600070205080204" pitchFamily="34" charset="-128"/>
              </a:defRPr>
            </a:lvl4pPr>
            <a:lvl5pPr marL="2057400" indent="-228600">
              <a:defRPr>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9pPr>
          </a:lstStyle>
          <a:p>
            <a:pPr>
              <a:lnSpc>
                <a:spcPts val="2200"/>
              </a:lnSpc>
            </a:pPr>
            <a:r>
              <a:rPr lang="en-US" altLang="en-US" sz="2400" b="1" dirty="0">
                <a:solidFill>
                  <a:srgbClr val="002060"/>
                </a:solidFill>
                <a:latin typeface="Arial" panose="020B0604020202020204" pitchFamily="34" charset="0"/>
                <a:cs typeface="Arial" panose="020B0604020202020204" pitchFamily="34" charset="0"/>
              </a:rPr>
              <a:t>SDR Scenario 3: Shortage of Material</a:t>
            </a:r>
          </a:p>
        </p:txBody>
      </p:sp>
      <p:sp>
        <p:nvSpPr>
          <p:cNvPr id="8" name="TextBox 7"/>
          <p:cNvSpPr txBox="1"/>
          <p:nvPr/>
        </p:nvSpPr>
        <p:spPr>
          <a:xfrm>
            <a:off x="5188619" y="2273485"/>
            <a:ext cx="184731" cy="300082"/>
          </a:xfrm>
          <a:prstGeom prst="rect">
            <a:avLst/>
          </a:prstGeom>
          <a:noFill/>
        </p:spPr>
        <p:txBody>
          <a:bodyPr wrap="none" rtlCol="0">
            <a:spAutoFit/>
          </a:bodyPr>
          <a:lstStyle/>
          <a:p>
            <a:endParaRPr lang="en-US" sz="1350" dirty="0"/>
          </a:p>
        </p:txBody>
      </p:sp>
      <p:sp>
        <p:nvSpPr>
          <p:cNvPr id="2" name="Rectangle 1"/>
          <p:cNvSpPr/>
          <p:nvPr/>
        </p:nvSpPr>
        <p:spPr>
          <a:xfrm>
            <a:off x="330199" y="1768651"/>
            <a:ext cx="8407400" cy="4965462"/>
          </a:xfrm>
          <a:prstGeom prst="rect">
            <a:avLst/>
          </a:prstGeom>
        </p:spPr>
        <p:txBody>
          <a:bodyPr wrap="square">
            <a:spAutoFit/>
          </a:bodyPr>
          <a:lstStyle/>
          <a:p>
            <a:pPr marL="0" lvl="3">
              <a:spcBef>
                <a:spcPts val="1000"/>
              </a:spcBef>
              <a:spcAft>
                <a:spcPts val="1200"/>
              </a:spcAft>
              <a:buClr>
                <a:srgbClr val="002A7E"/>
              </a:buClr>
              <a:defRPr/>
            </a:pPr>
            <a:r>
              <a:rPr lang="en-US" sz="1600" b="1" dirty="0">
                <a:solidFill>
                  <a:schemeClr val="tx2"/>
                </a:solidFill>
                <a:latin typeface="Arial" panose="020B0604020202020204" pitchFamily="34" charset="0"/>
                <a:cs typeface="Arial" panose="020B0604020202020204" pitchFamily="34" charset="0"/>
              </a:rPr>
              <a:t>If quantity received is less than quantity on requisition (1348):</a:t>
            </a:r>
          </a:p>
          <a:p>
            <a:pPr marL="457200" lvl="3" indent="-457200">
              <a:spcBef>
                <a:spcPts val="1000"/>
              </a:spcBef>
              <a:spcAft>
                <a:spcPts val="1200"/>
              </a:spcAft>
              <a:buClr>
                <a:srgbClr val="002A7E"/>
              </a:buClr>
              <a:buFont typeface="Wingdings" panose="05000000000000000000" pitchFamily="2" charset="2"/>
              <a:buChar char="§"/>
              <a:defRPr/>
            </a:pPr>
            <a:r>
              <a:rPr lang="en-US" sz="1400" dirty="0">
                <a:latin typeface="Arial" panose="020B0604020202020204" pitchFamily="34" charset="0"/>
                <a:cs typeface="Arial" panose="020B0604020202020204" pitchFamily="34" charset="0"/>
              </a:rPr>
              <a:t>Submit the SDR to the Issuing Activity as an Action Point</a:t>
            </a:r>
          </a:p>
          <a:p>
            <a:pPr marL="457200" lvl="3" indent="-457200">
              <a:spcBef>
                <a:spcPts val="1000"/>
              </a:spcBef>
              <a:spcAft>
                <a:spcPts val="1200"/>
              </a:spcAft>
              <a:buClr>
                <a:srgbClr val="002A7E"/>
              </a:buClr>
              <a:buFont typeface="Wingdings" panose="05000000000000000000" pitchFamily="2" charset="2"/>
              <a:buChar char="§"/>
              <a:defRPr/>
            </a:pPr>
            <a:r>
              <a:rPr lang="en-US" sz="1400" dirty="0">
                <a:latin typeface="Arial" panose="020B0604020202020204" pitchFamily="34" charset="0"/>
                <a:cs typeface="Arial" panose="020B0604020202020204" pitchFamily="34" charset="0"/>
              </a:rPr>
              <a:t>PDREP Discrepancy Code: S (Shortage or Non-Receipt)</a:t>
            </a:r>
          </a:p>
          <a:p>
            <a:pPr marL="457200" lvl="3" indent="-457200">
              <a:spcBef>
                <a:spcPts val="1000"/>
              </a:spcBef>
              <a:spcAft>
                <a:spcPts val="1200"/>
              </a:spcAft>
              <a:buClr>
                <a:srgbClr val="002A7E"/>
              </a:buClr>
              <a:buFont typeface="Wingdings" panose="05000000000000000000" pitchFamily="2" charset="2"/>
              <a:buChar char="§"/>
              <a:defRPr/>
            </a:pPr>
            <a:r>
              <a:rPr lang="en-US" sz="1400" dirty="0">
                <a:latin typeface="Arial" panose="020B0604020202020204" pitchFamily="34" charset="0"/>
                <a:cs typeface="Arial" panose="020B0604020202020204" pitchFamily="34" charset="0"/>
              </a:rPr>
              <a:t>The Issuing Activity (Action Point) will either ship you the missing asset(s) or provide a tracking number and Proof of Delivery (POD) to your site</a:t>
            </a:r>
          </a:p>
          <a:p>
            <a:pPr marL="457200" lvl="3" indent="-457200">
              <a:spcBef>
                <a:spcPts val="1000"/>
              </a:spcBef>
              <a:spcAft>
                <a:spcPts val="1200"/>
              </a:spcAft>
              <a:buClr>
                <a:srgbClr val="002A7E"/>
              </a:buClr>
              <a:buFont typeface="Wingdings" panose="05000000000000000000" pitchFamily="2" charset="2"/>
              <a:buChar char="§"/>
              <a:defRPr/>
            </a:pPr>
            <a:r>
              <a:rPr lang="en-US" sz="1400" dirty="0">
                <a:latin typeface="Arial" panose="020B0604020202020204" pitchFamily="34" charset="0"/>
                <a:cs typeface="Arial" panose="020B0604020202020204" pitchFamily="34" charset="0"/>
              </a:rPr>
              <a:t>If the provided tracking shows the carrier lost asset, file a TDR </a:t>
            </a:r>
          </a:p>
          <a:p>
            <a:pPr marL="457200" lvl="3" indent="-457200">
              <a:spcBef>
                <a:spcPts val="1000"/>
              </a:spcBef>
              <a:spcAft>
                <a:spcPts val="1200"/>
              </a:spcAft>
              <a:buClr>
                <a:srgbClr val="002A7E"/>
              </a:buClr>
              <a:buFont typeface="Wingdings" panose="05000000000000000000" pitchFamily="2" charset="2"/>
              <a:buChar char="§"/>
              <a:defRPr/>
            </a:pPr>
            <a:r>
              <a:rPr lang="en-US" sz="1400" dirty="0">
                <a:latin typeface="Arial" panose="020B0604020202020204" pitchFamily="34" charset="0"/>
                <a:cs typeface="Arial" panose="020B0604020202020204" pitchFamily="34" charset="0"/>
              </a:rPr>
              <a:t>If the Action Point has a Proof of Delivery (POD) for the correct quantity the contractor must submit an LDD. Before LDD submission, ensure material was not erroneously received under a different document number (fleet document number) </a:t>
            </a:r>
          </a:p>
          <a:p>
            <a:pPr marL="457200" lvl="3" indent="-457200">
              <a:spcBef>
                <a:spcPts val="1000"/>
              </a:spcBef>
              <a:spcAft>
                <a:spcPts val="1200"/>
              </a:spcAft>
              <a:buClr>
                <a:srgbClr val="002A7E"/>
              </a:buClr>
              <a:buFont typeface="Wingdings" panose="05000000000000000000" pitchFamily="2" charset="2"/>
              <a:buChar char="§"/>
              <a:defRPr/>
            </a:pPr>
            <a:endParaRPr lang="en-US" sz="1400" dirty="0">
              <a:latin typeface="Arial" panose="020B0604020202020204" pitchFamily="34" charset="0"/>
              <a:cs typeface="Arial" panose="020B0604020202020204" pitchFamily="34" charset="0"/>
            </a:endParaRPr>
          </a:p>
          <a:p>
            <a:pPr marL="457200" lvl="3" indent="-457200">
              <a:spcBef>
                <a:spcPts val="1000"/>
              </a:spcBef>
              <a:spcAft>
                <a:spcPts val="1200"/>
              </a:spcAft>
              <a:buClr>
                <a:srgbClr val="002A7E"/>
              </a:buClr>
              <a:buFont typeface="Wingdings" panose="05000000000000000000" pitchFamily="2" charset="2"/>
              <a:buChar char="§"/>
              <a:defRPr/>
            </a:pPr>
            <a:endParaRPr lang="en-US" sz="1400" dirty="0">
              <a:latin typeface="Arial" panose="020B0604020202020204" pitchFamily="34" charset="0"/>
              <a:cs typeface="Arial" panose="020B0604020202020204" pitchFamily="34" charset="0"/>
            </a:endParaRPr>
          </a:p>
          <a:p>
            <a:pPr marL="914400" lvl="5">
              <a:spcBef>
                <a:spcPts val="1000"/>
              </a:spcBef>
              <a:spcAft>
                <a:spcPts val="1200"/>
              </a:spcAft>
              <a:buClr>
                <a:srgbClr val="002A7E"/>
              </a:buClr>
              <a:defRPr/>
            </a:pP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80143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2"/>
          <p:cNvSpPr txBox="1">
            <a:spLocks noChangeAspect="1"/>
          </p:cNvSpPr>
          <p:nvPr/>
        </p:nvSpPr>
        <p:spPr bwMode="auto">
          <a:xfrm>
            <a:off x="2515294" y="861632"/>
            <a:ext cx="6516200" cy="279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Narrow" panose="020B0606020202030204" pitchFamily="34" charset="0"/>
                <a:ea typeface="MS PGothic" panose="020B0600070205080204" pitchFamily="34" charset="-128"/>
              </a:defRPr>
            </a:lvl1pPr>
            <a:lvl2pPr marL="742950" indent="-285750">
              <a:defRPr>
                <a:solidFill>
                  <a:schemeClr val="tx1"/>
                </a:solidFill>
                <a:latin typeface="Arial Narrow" panose="020B0606020202030204" pitchFamily="34" charset="0"/>
                <a:ea typeface="MS PGothic" panose="020B0600070205080204" pitchFamily="34" charset="-128"/>
              </a:defRPr>
            </a:lvl2pPr>
            <a:lvl3pPr marL="1143000" indent="-228600">
              <a:defRPr>
                <a:solidFill>
                  <a:schemeClr val="tx1"/>
                </a:solidFill>
                <a:latin typeface="Arial Narrow" panose="020B0606020202030204" pitchFamily="34" charset="0"/>
                <a:ea typeface="MS PGothic" panose="020B0600070205080204" pitchFamily="34" charset="-128"/>
              </a:defRPr>
            </a:lvl3pPr>
            <a:lvl4pPr marL="1600200" indent="-228600">
              <a:defRPr>
                <a:solidFill>
                  <a:schemeClr val="tx1"/>
                </a:solidFill>
                <a:latin typeface="Arial Narrow" panose="020B0606020202030204" pitchFamily="34" charset="0"/>
                <a:ea typeface="MS PGothic" panose="020B0600070205080204" pitchFamily="34" charset="-128"/>
              </a:defRPr>
            </a:lvl4pPr>
            <a:lvl5pPr marL="2057400" indent="-228600">
              <a:defRPr>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9pPr>
          </a:lstStyle>
          <a:p>
            <a:pPr>
              <a:lnSpc>
                <a:spcPts val="2200"/>
              </a:lnSpc>
            </a:pPr>
            <a:r>
              <a:rPr lang="en-US" altLang="en-US" sz="2400" b="1" dirty="0">
                <a:solidFill>
                  <a:srgbClr val="002060"/>
                </a:solidFill>
                <a:latin typeface="Arial" panose="020B0604020202020204" pitchFamily="34" charset="0"/>
                <a:cs typeface="Arial" panose="020B0604020202020204" pitchFamily="34" charset="0"/>
              </a:rPr>
              <a:t>SDR Scenario 4: Total Non-Receipt</a:t>
            </a:r>
          </a:p>
        </p:txBody>
      </p:sp>
      <p:sp>
        <p:nvSpPr>
          <p:cNvPr id="8" name="TextBox 7"/>
          <p:cNvSpPr txBox="1"/>
          <p:nvPr/>
        </p:nvSpPr>
        <p:spPr>
          <a:xfrm>
            <a:off x="5188619" y="2273485"/>
            <a:ext cx="184731" cy="300082"/>
          </a:xfrm>
          <a:prstGeom prst="rect">
            <a:avLst/>
          </a:prstGeom>
          <a:noFill/>
        </p:spPr>
        <p:txBody>
          <a:bodyPr wrap="none" rtlCol="0">
            <a:spAutoFit/>
          </a:bodyPr>
          <a:lstStyle/>
          <a:p>
            <a:endParaRPr lang="en-US" sz="1350" dirty="0"/>
          </a:p>
        </p:txBody>
      </p:sp>
      <p:sp>
        <p:nvSpPr>
          <p:cNvPr id="2" name="Rectangle 1"/>
          <p:cNvSpPr/>
          <p:nvPr/>
        </p:nvSpPr>
        <p:spPr>
          <a:xfrm>
            <a:off x="330199" y="1768651"/>
            <a:ext cx="8407400" cy="4467890"/>
          </a:xfrm>
          <a:prstGeom prst="rect">
            <a:avLst/>
          </a:prstGeom>
        </p:spPr>
        <p:txBody>
          <a:bodyPr wrap="square">
            <a:spAutoFit/>
          </a:bodyPr>
          <a:lstStyle/>
          <a:p>
            <a:pPr marL="0" lvl="3">
              <a:spcBef>
                <a:spcPts val="1000"/>
              </a:spcBef>
              <a:spcAft>
                <a:spcPts val="1200"/>
              </a:spcAft>
              <a:buClr>
                <a:srgbClr val="002A7E"/>
              </a:buClr>
              <a:defRPr/>
            </a:pPr>
            <a:r>
              <a:rPr lang="en-US" sz="1600" b="1" dirty="0">
                <a:solidFill>
                  <a:schemeClr val="tx2"/>
                </a:solidFill>
                <a:latin typeface="Arial" panose="020B0604020202020204" pitchFamily="34" charset="0"/>
                <a:cs typeface="Arial" panose="020B0604020202020204" pitchFamily="34" charset="0"/>
              </a:rPr>
              <a:t>If shipment is not received:</a:t>
            </a:r>
          </a:p>
          <a:p>
            <a:pPr marL="457200" lvl="3" indent="-457200">
              <a:spcBef>
                <a:spcPts val="1000"/>
              </a:spcBef>
              <a:spcAft>
                <a:spcPts val="1200"/>
              </a:spcAft>
              <a:buClr>
                <a:srgbClr val="002A7E"/>
              </a:buClr>
              <a:buFont typeface="Wingdings" panose="05000000000000000000" pitchFamily="2" charset="2"/>
              <a:buChar char="§"/>
              <a:defRPr/>
            </a:pPr>
            <a:r>
              <a:rPr lang="en-US" sz="1400" dirty="0">
                <a:latin typeface="Arial" panose="020B0604020202020204" pitchFamily="34" charset="0"/>
                <a:cs typeface="Arial" panose="020B0604020202020204" pitchFamily="34" charset="0"/>
              </a:rPr>
              <a:t>Submit the SDR to the Issuing Activity as an Action Point</a:t>
            </a:r>
          </a:p>
          <a:p>
            <a:pPr marL="457200" lvl="3" indent="-457200">
              <a:spcBef>
                <a:spcPts val="1000"/>
              </a:spcBef>
              <a:spcAft>
                <a:spcPts val="1200"/>
              </a:spcAft>
              <a:buClr>
                <a:srgbClr val="002A7E"/>
              </a:buClr>
              <a:buFont typeface="Wingdings" panose="05000000000000000000" pitchFamily="2" charset="2"/>
              <a:buChar char="§"/>
              <a:defRPr/>
            </a:pPr>
            <a:r>
              <a:rPr lang="en-US" sz="1400" dirty="0">
                <a:latin typeface="Arial" panose="020B0604020202020204" pitchFamily="34" charset="0"/>
                <a:cs typeface="Arial" panose="020B0604020202020204" pitchFamily="34" charset="0"/>
              </a:rPr>
              <a:t>PDREP Discrepancy Code: S (Shortage or Non-Receipt)</a:t>
            </a:r>
          </a:p>
          <a:p>
            <a:pPr marL="457200" lvl="3" indent="-457200">
              <a:spcBef>
                <a:spcPts val="1000"/>
              </a:spcBef>
              <a:spcAft>
                <a:spcPts val="1200"/>
              </a:spcAft>
              <a:buClr>
                <a:srgbClr val="002A7E"/>
              </a:buClr>
              <a:buFont typeface="Wingdings" panose="05000000000000000000" pitchFamily="2" charset="2"/>
              <a:buChar char="§"/>
              <a:defRPr/>
            </a:pPr>
            <a:r>
              <a:rPr lang="en-US" sz="1400" dirty="0">
                <a:latin typeface="Arial" panose="020B0604020202020204" pitchFamily="34" charset="0"/>
                <a:cs typeface="Arial" panose="020B0604020202020204" pitchFamily="34" charset="0"/>
              </a:rPr>
              <a:t>The Issuing Activity (Action Point) will either verify asset(s) did not ship, ship you the missing asset(s) or provide a tracking number and Proof of Delivery (POD) to your site.</a:t>
            </a:r>
          </a:p>
          <a:p>
            <a:pPr marL="457200" lvl="3" indent="-457200">
              <a:spcBef>
                <a:spcPts val="1000"/>
              </a:spcBef>
              <a:spcAft>
                <a:spcPts val="1200"/>
              </a:spcAft>
              <a:buClr>
                <a:srgbClr val="002A7E"/>
              </a:buClr>
              <a:buFont typeface="Wingdings" panose="05000000000000000000" pitchFamily="2" charset="2"/>
              <a:buChar char="§"/>
              <a:defRPr/>
            </a:pPr>
            <a:r>
              <a:rPr lang="en-US" sz="1400" dirty="0">
                <a:latin typeface="Arial" panose="020B0604020202020204" pitchFamily="34" charset="0"/>
                <a:cs typeface="Arial" panose="020B0604020202020204" pitchFamily="34" charset="0"/>
              </a:rPr>
              <a:t>If the provided tracking shows the carrier lost asset, file a TDR</a:t>
            </a:r>
          </a:p>
          <a:p>
            <a:pPr marL="457200" lvl="3" indent="-457200">
              <a:spcBef>
                <a:spcPts val="1000"/>
              </a:spcBef>
              <a:spcAft>
                <a:spcPts val="1200"/>
              </a:spcAft>
              <a:buClr>
                <a:srgbClr val="002A7E"/>
              </a:buClr>
              <a:buFont typeface="Wingdings" panose="05000000000000000000" pitchFamily="2" charset="2"/>
              <a:buChar char="§"/>
              <a:defRPr/>
            </a:pPr>
            <a:r>
              <a:rPr lang="en-US" sz="1400" dirty="0">
                <a:latin typeface="Arial" panose="020B0604020202020204" pitchFamily="34" charset="0"/>
                <a:cs typeface="Arial" panose="020B0604020202020204" pitchFamily="34" charset="0"/>
              </a:rPr>
              <a:t>If the Action Point has a Proof of Delivery (POD) to your site an LDD must be submitted.  Note research should be done to ensure the material was not erroneously received under a different document number (fleet document number) </a:t>
            </a:r>
          </a:p>
          <a:p>
            <a:pPr marL="0" lvl="3">
              <a:spcBef>
                <a:spcPts val="1000"/>
              </a:spcBef>
              <a:spcAft>
                <a:spcPts val="1200"/>
              </a:spcAft>
              <a:buClr>
                <a:srgbClr val="002A7E"/>
              </a:buClr>
              <a:defRPr/>
            </a:pPr>
            <a:endParaRPr lang="en-US" sz="1400" dirty="0">
              <a:latin typeface="Arial" panose="020B0604020202020204" pitchFamily="34" charset="0"/>
              <a:cs typeface="Arial" panose="020B0604020202020204" pitchFamily="34" charset="0"/>
            </a:endParaRPr>
          </a:p>
          <a:p>
            <a:pPr marL="914400" lvl="5">
              <a:spcBef>
                <a:spcPts val="1000"/>
              </a:spcBef>
              <a:spcAft>
                <a:spcPts val="1200"/>
              </a:spcAft>
              <a:buClr>
                <a:srgbClr val="002A7E"/>
              </a:buClr>
              <a:defRPr/>
            </a:pP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079005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2"/>
          <p:cNvSpPr txBox="1">
            <a:spLocks noChangeAspect="1"/>
          </p:cNvSpPr>
          <p:nvPr/>
        </p:nvSpPr>
        <p:spPr bwMode="auto">
          <a:xfrm>
            <a:off x="2516697" y="427840"/>
            <a:ext cx="6514797" cy="755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Narrow" panose="020B0606020202030204" pitchFamily="34" charset="0"/>
                <a:ea typeface="MS PGothic" panose="020B0600070205080204" pitchFamily="34" charset="-128"/>
              </a:defRPr>
            </a:lvl1pPr>
            <a:lvl2pPr marL="742950" indent="-285750">
              <a:defRPr>
                <a:solidFill>
                  <a:schemeClr val="tx1"/>
                </a:solidFill>
                <a:latin typeface="Arial Narrow" panose="020B0606020202030204" pitchFamily="34" charset="0"/>
                <a:ea typeface="MS PGothic" panose="020B0600070205080204" pitchFamily="34" charset="-128"/>
              </a:defRPr>
            </a:lvl2pPr>
            <a:lvl3pPr marL="1143000" indent="-228600">
              <a:defRPr>
                <a:solidFill>
                  <a:schemeClr val="tx1"/>
                </a:solidFill>
                <a:latin typeface="Arial Narrow" panose="020B0606020202030204" pitchFamily="34" charset="0"/>
                <a:ea typeface="MS PGothic" panose="020B0600070205080204" pitchFamily="34" charset="-128"/>
              </a:defRPr>
            </a:lvl3pPr>
            <a:lvl4pPr marL="1600200" indent="-228600">
              <a:defRPr>
                <a:solidFill>
                  <a:schemeClr val="tx1"/>
                </a:solidFill>
                <a:latin typeface="Arial Narrow" panose="020B0606020202030204" pitchFamily="34" charset="0"/>
                <a:ea typeface="MS PGothic" panose="020B0600070205080204" pitchFamily="34" charset="-128"/>
              </a:defRPr>
            </a:lvl4pPr>
            <a:lvl5pPr marL="2057400" indent="-228600">
              <a:defRPr>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9pPr>
          </a:lstStyle>
          <a:p>
            <a:pPr>
              <a:lnSpc>
                <a:spcPts val="2200"/>
              </a:lnSpc>
            </a:pPr>
            <a:r>
              <a:rPr lang="en-US" altLang="en-US" sz="2400" b="1" dirty="0">
                <a:solidFill>
                  <a:srgbClr val="002060"/>
                </a:solidFill>
                <a:latin typeface="Arial" panose="020B0604020202020204" pitchFamily="34" charset="0"/>
                <a:cs typeface="Arial" panose="020B0604020202020204" pitchFamily="34" charset="0"/>
              </a:rPr>
              <a:t>SDR Scenario 5: Incorrect Item Received/ Misdirected	</a:t>
            </a:r>
          </a:p>
        </p:txBody>
      </p:sp>
      <p:sp>
        <p:nvSpPr>
          <p:cNvPr id="8" name="TextBox 7"/>
          <p:cNvSpPr txBox="1"/>
          <p:nvPr/>
        </p:nvSpPr>
        <p:spPr>
          <a:xfrm>
            <a:off x="5188619" y="2273485"/>
            <a:ext cx="184731" cy="300082"/>
          </a:xfrm>
          <a:prstGeom prst="rect">
            <a:avLst/>
          </a:prstGeom>
          <a:noFill/>
        </p:spPr>
        <p:txBody>
          <a:bodyPr wrap="none" rtlCol="0">
            <a:spAutoFit/>
          </a:bodyPr>
          <a:lstStyle/>
          <a:p>
            <a:endParaRPr lang="en-US" sz="1350" dirty="0"/>
          </a:p>
        </p:txBody>
      </p:sp>
      <p:sp>
        <p:nvSpPr>
          <p:cNvPr id="2" name="Rectangle 1"/>
          <p:cNvSpPr/>
          <p:nvPr/>
        </p:nvSpPr>
        <p:spPr>
          <a:xfrm>
            <a:off x="330199" y="1768651"/>
            <a:ext cx="8407400" cy="4683333"/>
          </a:xfrm>
          <a:prstGeom prst="rect">
            <a:avLst/>
          </a:prstGeom>
        </p:spPr>
        <p:txBody>
          <a:bodyPr wrap="square">
            <a:spAutoFit/>
          </a:bodyPr>
          <a:lstStyle/>
          <a:p>
            <a:pPr marL="0" lvl="3">
              <a:spcBef>
                <a:spcPts val="1000"/>
              </a:spcBef>
              <a:spcAft>
                <a:spcPts val="1200"/>
              </a:spcAft>
              <a:buClr>
                <a:srgbClr val="002A7E"/>
              </a:buClr>
              <a:defRPr/>
            </a:pPr>
            <a:r>
              <a:rPr lang="en-US" sz="1600" b="1" dirty="0">
                <a:solidFill>
                  <a:schemeClr val="tx2"/>
                </a:solidFill>
                <a:latin typeface="Arial" panose="020B0604020202020204" pitchFamily="34" charset="0"/>
                <a:cs typeface="Arial" panose="020B0604020202020204" pitchFamily="34" charset="0"/>
              </a:rPr>
              <a:t>If you receive an incorrect or misdirected item:</a:t>
            </a:r>
          </a:p>
          <a:p>
            <a:pPr marL="457200" lvl="3" indent="-457200">
              <a:spcBef>
                <a:spcPts val="1000"/>
              </a:spcBef>
              <a:spcAft>
                <a:spcPts val="1200"/>
              </a:spcAft>
              <a:buClr>
                <a:srgbClr val="002A7E"/>
              </a:buClr>
              <a:buFont typeface="Wingdings" panose="05000000000000000000" pitchFamily="2" charset="2"/>
              <a:buChar char="§"/>
              <a:defRPr/>
            </a:pPr>
            <a:r>
              <a:rPr lang="en-US" sz="1400" dirty="0">
                <a:latin typeface="Arial" panose="020B0604020202020204" pitchFamily="34" charset="0"/>
                <a:cs typeface="Arial" panose="020B0604020202020204" pitchFamily="34" charset="0"/>
              </a:rPr>
              <a:t>Submit an Information Only SDR for incorrect item received </a:t>
            </a:r>
          </a:p>
          <a:p>
            <a:pPr marL="457200" lvl="3" indent="-457200">
              <a:spcBef>
                <a:spcPts val="1000"/>
              </a:spcBef>
              <a:spcAft>
                <a:spcPts val="1200"/>
              </a:spcAft>
              <a:buClr>
                <a:srgbClr val="002A7E"/>
              </a:buClr>
              <a:buFont typeface="Wingdings" panose="05000000000000000000" pitchFamily="2" charset="2"/>
              <a:buChar char="§"/>
              <a:defRPr/>
            </a:pPr>
            <a:r>
              <a:rPr lang="en-US" sz="1400" dirty="0">
                <a:latin typeface="Arial" panose="020B0604020202020204" pitchFamily="34" charset="0"/>
                <a:cs typeface="Arial" panose="020B0604020202020204" pitchFamily="34" charset="0"/>
              </a:rPr>
              <a:t>PDREP Discrepancy Code: W (Incorrect Item)</a:t>
            </a:r>
          </a:p>
          <a:p>
            <a:pPr marL="457200" lvl="3" indent="-457200">
              <a:spcBef>
                <a:spcPts val="1000"/>
              </a:spcBef>
              <a:spcAft>
                <a:spcPts val="1200"/>
              </a:spcAft>
              <a:buClr>
                <a:srgbClr val="002A7E"/>
              </a:buClr>
              <a:buFont typeface="Wingdings" panose="05000000000000000000" pitchFamily="2" charset="2"/>
              <a:buChar char="§"/>
              <a:defRPr/>
            </a:pPr>
            <a:r>
              <a:rPr lang="en-US" sz="1400" dirty="0">
                <a:latin typeface="Arial" panose="020B0604020202020204" pitchFamily="34" charset="0"/>
                <a:cs typeface="Arial" panose="020B0604020202020204" pitchFamily="34" charset="0"/>
              </a:rPr>
              <a:t>If you have the ability to repair the incorrect item received (on contract), receipt for the material in ‘F’ Condition, induct, and repair</a:t>
            </a:r>
          </a:p>
          <a:p>
            <a:pPr marL="457200" lvl="3" indent="-457200">
              <a:spcBef>
                <a:spcPts val="1000"/>
              </a:spcBef>
              <a:spcAft>
                <a:spcPts val="1200"/>
              </a:spcAft>
              <a:buClr>
                <a:srgbClr val="002A7E"/>
              </a:buClr>
              <a:buFont typeface="Wingdings" panose="05000000000000000000" pitchFamily="2" charset="2"/>
              <a:buChar char="§"/>
              <a:defRPr/>
            </a:pPr>
            <a:r>
              <a:rPr lang="en-US" sz="1400" dirty="0">
                <a:latin typeface="Arial" panose="020B0604020202020204" pitchFamily="34" charset="0"/>
                <a:cs typeface="Arial" panose="020B0604020202020204" pitchFamily="34" charset="0"/>
              </a:rPr>
              <a:t>If you do not have the repair capability, receipt for what you actually received in ‘J’ Condition and ship it to the nearest ATAC under the same document number.</a:t>
            </a:r>
          </a:p>
          <a:p>
            <a:pPr marL="457200" lvl="3" indent="-457200">
              <a:spcBef>
                <a:spcPts val="1000"/>
              </a:spcBef>
              <a:spcAft>
                <a:spcPts val="1200"/>
              </a:spcAft>
              <a:buClr>
                <a:srgbClr val="002A7E"/>
              </a:buClr>
              <a:buFont typeface="Wingdings" panose="05000000000000000000" pitchFamily="2" charset="2"/>
              <a:buChar char="§"/>
              <a:defRPr/>
            </a:pPr>
            <a:r>
              <a:rPr lang="en-US" sz="1400" dirty="0">
                <a:latin typeface="Arial" panose="020B0604020202020204" pitchFamily="34" charset="0"/>
                <a:cs typeface="Arial" panose="020B0604020202020204" pitchFamily="34" charset="0"/>
              </a:rPr>
              <a:t>If the item cannot be identified, take pictures of the material and upload them onto PDREP. Receipt for the asset under NIIN MDJ111111 in ‘J’ Condition and ship it to the nearest ATAC under the same document number.</a:t>
            </a:r>
          </a:p>
          <a:p>
            <a:pPr marL="457200" lvl="3" indent="-457200">
              <a:spcBef>
                <a:spcPts val="1000"/>
              </a:spcBef>
              <a:spcAft>
                <a:spcPts val="1200"/>
              </a:spcAft>
              <a:buClr>
                <a:srgbClr val="002A7E"/>
              </a:buClr>
              <a:buFont typeface="Wingdings" panose="05000000000000000000" pitchFamily="2" charset="2"/>
              <a:buChar char="§"/>
              <a:defRPr/>
            </a:pPr>
            <a:endParaRPr lang="en-US" sz="1400" dirty="0">
              <a:latin typeface="Arial" panose="020B0604020202020204" pitchFamily="34" charset="0"/>
              <a:cs typeface="Arial" panose="020B0604020202020204" pitchFamily="34" charset="0"/>
            </a:endParaRPr>
          </a:p>
          <a:p>
            <a:pPr marL="914400" lvl="5">
              <a:spcBef>
                <a:spcPts val="1000"/>
              </a:spcBef>
              <a:spcAft>
                <a:spcPts val="1200"/>
              </a:spcAft>
              <a:buClr>
                <a:srgbClr val="002A7E"/>
              </a:buClr>
              <a:defRPr/>
            </a:pP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61729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a:spLocks noChangeArrowheads="1"/>
          </p:cNvSpPr>
          <p:nvPr/>
        </p:nvSpPr>
        <p:spPr bwMode="auto">
          <a:xfrm>
            <a:off x="2240429" y="1335803"/>
            <a:ext cx="4440801" cy="5546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spcCol="4572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168275" lvl="3" indent="-168275" eaLnBrk="1" hangingPunct="1">
              <a:spcBef>
                <a:spcPts val="600"/>
              </a:spcBef>
              <a:spcAft>
                <a:spcPts val="1200"/>
              </a:spcAft>
              <a:buClr>
                <a:srgbClr val="002A7E"/>
              </a:buClr>
              <a:buFont typeface="Wingdings" panose="05000000000000000000" pitchFamily="2" charset="2"/>
              <a:buChar char="§"/>
              <a:defRPr/>
            </a:pPr>
            <a:r>
              <a:rPr lang="en-US" sz="1600" dirty="0">
                <a:latin typeface="Arial" panose="020B0604020202020204" pitchFamily="34" charset="0"/>
                <a:cs typeface="Arial" panose="020B0604020202020204" pitchFamily="34" charset="0"/>
              </a:rPr>
              <a:t>What is an SDR?</a:t>
            </a:r>
          </a:p>
          <a:p>
            <a:pPr marL="168275" lvl="3" indent="-168275" eaLnBrk="1" hangingPunct="1">
              <a:spcBef>
                <a:spcPts val="600"/>
              </a:spcBef>
              <a:spcAft>
                <a:spcPts val="1200"/>
              </a:spcAft>
              <a:buClr>
                <a:srgbClr val="002A7E"/>
              </a:buClr>
              <a:buFont typeface="Wingdings" panose="05000000000000000000" pitchFamily="2" charset="2"/>
              <a:buChar char="§"/>
              <a:defRPr/>
            </a:pPr>
            <a:r>
              <a:rPr lang="en-US" sz="1600" dirty="0">
                <a:latin typeface="Arial" panose="020B0604020202020204" pitchFamily="34" charset="0"/>
                <a:cs typeface="Arial" panose="020B0604020202020204" pitchFamily="34" charset="0"/>
              </a:rPr>
              <a:t>What is NOT an SDR?</a:t>
            </a:r>
          </a:p>
          <a:p>
            <a:pPr marL="168275" lvl="3" indent="-168275" eaLnBrk="1" hangingPunct="1">
              <a:spcBef>
                <a:spcPts val="600"/>
              </a:spcBef>
              <a:spcAft>
                <a:spcPts val="1200"/>
              </a:spcAft>
              <a:buClr>
                <a:srgbClr val="002A7E"/>
              </a:buClr>
              <a:buFont typeface="Wingdings" panose="05000000000000000000" pitchFamily="2" charset="2"/>
              <a:buChar char="§"/>
              <a:defRPr/>
            </a:pPr>
            <a:r>
              <a:rPr lang="en-US" sz="1600" dirty="0">
                <a:latin typeface="Arial" panose="020B0604020202020204" pitchFamily="34" charset="0"/>
                <a:cs typeface="Arial" panose="020B0604020202020204" pitchFamily="34" charset="0"/>
              </a:rPr>
              <a:t>Platform for submitting an SDR</a:t>
            </a:r>
          </a:p>
          <a:p>
            <a:pPr marL="168275" lvl="3" indent="-168275" eaLnBrk="1" hangingPunct="1">
              <a:spcBef>
                <a:spcPts val="600"/>
              </a:spcBef>
              <a:spcAft>
                <a:spcPts val="1200"/>
              </a:spcAft>
              <a:buClr>
                <a:srgbClr val="002A7E"/>
              </a:buClr>
              <a:buFont typeface="Wingdings" panose="05000000000000000000" pitchFamily="2" charset="2"/>
              <a:buChar char="§"/>
              <a:defRPr/>
            </a:pPr>
            <a:r>
              <a:rPr lang="en-US" sz="1600" dirty="0">
                <a:latin typeface="Arial" panose="020B0604020202020204" pitchFamily="34" charset="0"/>
                <a:cs typeface="Arial" panose="020B0604020202020204" pitchFamily="34" charset="0"/>
              </a:rPr>
              <a:t>Guidelines for Contractors</a:t>
            </a:r>
          </a:p>
          <a:p>
            <a:pPr marL="168275" lvl="3" indent="-168275" eaLnBrk="1" hangingPunct="1">
              <a:spcBef>
                <a:spcPts val="600"/>
              </a:spcBef>
              <a:spcAft>
                <a:spcPts val="1200"/>
              </a:spcAft>
              <a:buClr>
                <a:srgbClr val="002A7E"/>
              </a:buClr>
              <a:buFont typeface="Wingdings" panose="05000000000000000000" pitchFamily="2" charset="2"/>
              <a:buChar char="§"/>
              <a:defRPr/>
            </a:pPr>
            <a:r>
              <a:rPr lang="en-US" sz="1600" dirty="0">
                <a:latin typeface="Arial" panose="020B0604020202020204" pitchFamily="34" charset="0"/>
                <a:cs typeface="Arial" panose="020B0604020202020204" pitchFamily="34" charset="0"/>
              </a:rPr>
              <a:t>Requirements for PDREP Access</a:t>
            </a:r>
          </a:p>
          <a:p>
            <a:pPr marL="168275" lvl="3" indent="-168275" eaLnBrk="1" hangingPunct="1">
              <a:spcBef>
                <a:spcPts val="600"/>
              </a:spcBef>
              <a:spcAft>
                <a:spcPts val="1200"/>
              </a:spcAft>
              <a:buClr>
                <a:srgbClr val="002A7E"/>
              </a:buClr>
              <a:buFont typeface="Wingdings" panose="05000000000000000000" pitchFamily="2" charset="2"/>
              <a:buChar char="§"/>
              <a:defRPr/>
            </a:pPr>
            <a:r>
              <a:rPr lang="en-US" sz="1600" dirty="0">
                <a:latin typeface="Arial" panose="020B0604020202020204" pitchFamily="34" charset="0"/>
                <a:cs typeface="Arial" panose="020B0604020202020204" pitchFamily="34" charset="0"/>
              </a:rPr>
              <a:t>SDR Terminology</a:t>
            </a:r>
          </a:p>
          <a:p>
            <a:pPr marL="168275" lvl="3" indent="-168275" eaLnBrk="1" hangingPunct="1">
              <a:spcBef>
                <a:spcPts val="600"/>
              </a:spcBef>
              <a:spcAft>
                <a:spcPts val="1200"/>
              </a:spcAft>
              <a:buClr>
                <a:srgbClr val="002A7E"/>
              </a:buClr>
              <a:buFont typeface="Wingdings" panose="05000000000000000000" pitchFamily="2" charset="2"/>
              <a:buChar char="§"/>
              <a:defRPr/>
            </a:pPr>
            <a:r>
              <a:rPr lang="en-US" sz="1600" dirty="0">
                <a:latin typeface="Arial" panose="020B0604020202020204" pitchFamily="34" charset="0"/>
                <a:cs typeface="Arial" panose="020B0604020202020204" pitchFamily="34" charset="0"/>
              </a:rPr>
              <a:t>Anatomy of an SDR</a:t>
            </a:r>
          </a:p>
          <a:p>
            <a:pPr marL="168275" lvl="3" indent="-168275" eaLnBrk="1" hangingPunct="1">
              <a:spcBef>
                <a:spcPts val="600"/>
              </a:spcBef>
              <a:spcAft>
                <a:spcPts val="1200"/>
              </a:spcAft>
              <a:buClr>
                <a:srgbClr val="002A7E"/>
              </a:buClr>
              <a:buFont typeface="Wingdings" panose="05000000000000000000" pitchFamily="2" charset="2"/>
              <a:buChar char="§"/>
              <a:defRPr/>
            </a:pPr>
            <a:r>
              <a:rPr lang="en-US" sz="1600" dirty="0">
                <a:latin typeface="Arial" panose="020B0604020202020204" pitchFamily="34" charset="0"/>
                <a:cs typeface="Arial" panose="020B0604020202020204" pitchFamily="34" charset="0"/>
              </a:rPr>
              <a:t>SDR Scenario Walkthrough</a:t>
            </a:r>
          </a:p>
          <a:p>
            <a:pPr marL="168275" lvl="3" indent="-168275" eaLnBrk="1" hangingPunct="1">
              <a:spcBef>
                <a:spcPts val="600"/>
              </a:spcBef>
              <a:spcAft>
                <a:spcPts val="1200"/>
              </a:spcAft>
              <a:buClr>
                <a:srgbClr val="002A7E"/>
              </a:buClr>
              <a:buFont typeface="Wingdings" panose="05000000000000000000" pitchFamily="2" charset="2"/>
              <a:buChar char="§"/>
              <a:defRPr/>
            </a:pPr>
            <a:r>
              <a:rPr lang="en-US" sz="1600" dirty="0">
                <a:latin typeface="Arial" panose="020B0604020202020204" pitchFamily="34" charset="0"/>
                <a:cs typeface="Arial" panose="020B0604020202020204" pitchFamily="34" charset="0"/>
              </a:rPr>
              <a:t>Review of the most common mistakes</a:t>
            </a:r>
          </a:p>
          <a:p>
            <a:pPr marL="168275" lvl="3" indent="-168275" eaLnBrk="1" hangingPunct="1">
              <a:spcBef>
                <a:spcPts val="600"/>
              </a:spcBef>
              <a:spcAft>
                <a:spcPts val="1200"/>
              </a:spcAft>
              <a:buClr>
                <a:srgbClr val="002A7E"/>
              </a:buClr>
              <a:buFont typeface="Wingdings" panose="05000000000000000000" pitchFamily="2" charset="2"/>
              <a:buChar char="§"/>
              <a:defRPr/>
            </a:pPr>
            <a:r>
              <a:rPr lang="en-US" sz="1600" dirty="0">
                <a:latin typeface="Arial" panose="020B0604020202020204" pitchFamily="34" charset="0"/>
                <a:cs typeface="Arial" panose="020B0604020202020204" pitchFamily="34" charset="0"/>
              </a:rPr>
              <a:t>Important Reminders</a:t>
            </a:r>
          </a:p>
          <a:p>
            <a:pPr marL="168275" lvl="3" indent="-168275" eaLnBrk="1" hangingPunct="1">
              <a:spcBef>
                <a:spcPts val="600"/>
              </a:spcBef>
              <a:spcAft>
                <a:spcPts val="1200"/>
              </a:spcAft>
              <a:buClr>
                <a:srgbClr val="002A7E"/>
              </a:buClr>
              <a:buFont typeface="Wingdings" panose="05000000000000000000" pitchFamily="2" charset="2"/>
              <a:buChar char="§"/>
              <a:defRPr/>
            </a:pPr>
            <a:r>
              <a:rPr lang="en-US" sz="1600" dirty="0">
                <a:latin typeface="Arial" panose="020B0604020202020204" pitchFamily="34" charset="0"/>
                <a:cs typeface="Arial" panose="020B0604020202020204" pitchFamily="34" charset="0"/>
              </a:rPr>
              <a:t>NAVSUP WSS SDR POCs</a:t>
            </a:r>
            <a:endParaRPr lang="en-US" sz="1400" dirty="0">
              <a:latin typeface="Arial" panose="020B0604020202020204" pitchFamily="34" charset="0"/>
              <a:cs typeface="Arial" panose="020B0604020202020204" pitchFamily="34" charset="0"/>
            </a:endParaRPr>
          </a:p>
          <a:p>
            <a:pPr marL="168275" lvl="3" indent="-168275" eaLnBrk="1" hangingPunct="1">
              <a:lnSpc>
                <a:spcPct val="150000"/>
              </a:lnSpc>
              <a:buClr>
                <a:srgbClr val="002A7E"/>
              </a:buClr>
              <a:buFont typeface="Wingdings" panose="05000000000000000000" pitchFamily="2" charset="2"/>
              <a:buChar char="§"/>
              <a:defRPr/>
            </a:pPr>
            <a:endParaRPr lang="en-US" sz="1400" dirty="0">
              <a:latin typeface="Arial" panose="020B0604020202020204" pitchFamily="34" charset="0"/>
              <a:cs typeface="Arial" panose="020B0604020202020204" pitchFamily="34" charset="0"/>
            </a:endParaRPr>
          </a:p>
        </p:txBody>
      </p:sp>
      <p:sp>
        <p:nvSpPr>
          <p:cNvPr id="18" name="Text Placeholder 2"/>
          <p:cNvSpPr txBox="1">
            <a:spLocks noChangeAspect="1"/>
          </p:cNvSpPr>
          <p:nvPr/>
        </p:nvSpPr>
        <p:spPr bwMode="auto">
          <a:xfrm>
            <a:off x="2515294" y="861632"/>
            <a:ext cx="6516200" cy="279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Narrow" panose="020B0606020202030204" pitchFamily="34" charset="0"/>
                <a:ea typeface="MS PGothic" panose="020B0600070205080204" pitchFamily="34" charset="-128"/>
              </a:defRPr>
            </a:lvl1pPr>
            <a:lvl2pPr marL="742950" indent="-285750">
              <a:defRPr>
                <a:solidFill>
                  <a:schemeClr val="tx1"/>
                </a:solidFill>
                <a:latin typeface="Arial Narrow" panose="020B0606020202030204" pitchFamily="34" charset="0"/>
                <a:ea typeface="MS PGothic" panose="020B0600070205080204" pitchFamily="34" charset="-128"/>
              </a:defRPr>
            </a:lvl2pPr>
            <a:lvl3pPr marL="1143000" indent="-228600">
              <a:defRPr>
                <a:solidFill>
                  <a:schemeClr val="tx1"/>
                </a:solidFill>
                <a:latin typeface="Arial Narrow" panose="020B0606020202030204" pitchFamily="34" charset="0"/>
                <a:ea typeface="MS PGothic" panose="020B0600070205080204" pitchFamily="34" charset="-128"/>
              </a:defRPr>
            </a:lvl3pPr>
            <a:lvl4pPr marL="1600200" indent="-228600">
              <a:defRPr>
                <a:solidFill>
                  <a:schemeClr val="tx1"/>
                </a:solidFill>
                <a:latin typeface="Arial Narrow" panose="020B0606020202030204" pitchFamily="34" charset="0"/>
                <a:ea typeface="MS PGothic" panose="020B0600070205080204" pitchFamily="34" charset="-128"/>
              </a:defRPr>
            </a:lvl4pPr>
            <a:lvl5pPr marL="2057400" indent="-228600">
              <a:defRPr>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9pPr>
          </a:lstStyle>
          <a:p>
            <a:pPr>
              <a:lnSpc>
                <a:spcPts val="2200"/>
              </a:lnSpc>
            </a:pPr>
            <a:r>
              <a:rPr lang="en-US" altLang="en-US" sz="2400" b="1" dirty="0">
                <a:solidFill>
                  <a:srgbClr val="002060"/>
                </a:solidFill>
                <a:latin typeface="Arial" panose="020B0604020202020204" pitchFamily="34" charset="0"/>
                <a:cs typeface="Arial" panose="020B0604020202020204" pitchFamily="34" charset="0"/>
              </a:rPr>
              <a:t>Agenda</a:t>
            </a:r>
          </a:p>
        </p:txBody>
      </p:sp>
      <p:sp>
        <p:nvSpPr>
          <p:cNvPr id="8" name="TextBox 7"/>
          <p:cNvSpPr txBox="1"/>
          <p:nvPr/>
        </p:nvSpPr>
        <p:spPr>
          <a:xfrm>
            <a:off x="5188619" y="2273485"/>
            <a:ext cx="184731" cy="300082"/>
          </a:xfrm>
          <a:prstGeom prst="rect">
            <a:avLst/>
          </a:prstGeom>
          <a:noFill/>
        </p:spPr>
        <p:txBody>
          <a:bodyPr wrap="none" rtlCol="0">
            <a:spAutoFit/>
          </a:bodyPr>
          <a:lstStyle/>
          <a:p>
            <a:endParaRPr lang="en-US" sz="1350" dirty="0"/>
          </a:p>
        </p:txBody>
      </p:sp>
    </p:spTree>
    <p:extLst>
      <p:ext uri="{BB962C8B-B14F-4D97-AF65-F5344CB8AC3E}">
        <p14:creationId xmlns:p14="http://schemas.microsoft.com/office/powerpoint/2010/main" val="4672286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2"/>
          <p:cNvSpPr txBox="1">
            <a:spLocks noChangeAspect="1"/>
          </p:cNvSpPr>
          <p:nvPr/>
        </p:nvSpPr>
        <p:spPr bwMode="auto">
          <a:xfrm>
            <a:off x="2515294" y="511728"/>
            <a:ext cx="6516200" cy="629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Narrow" panose="020B0606020202030204" pitchFamily="34" charset="0"/>
                <a:ea typeface="MS PGothic" panose="020B0600070205080204" pitchFamily="34" charset="-128"/>
              </a:defRPr>
            </a:lvl1pPr>
            <a:lvl2pPr marL="742950" indent="-285750">
              <a:defRPr>
                <a:solidFill>
                  <a:schemeClr val="tx1"/>
                </a:solidFill>
                <a:latin typeface="Arial Narrow" panose="020B0606020202030204" pitchFamily="34" charset="0"/>
                <a:ea typeface="MS PGothic" panose="020B0600070205080204" pitchFamily="34" charset="-128"/>
              </a:defRPr>
            </a:lvl2pPr>
            <a:lvl3pPr marL="1143000" indent="-228600">
              <a:defRPr>
                <a:solidFill>
                  <a:schemeClr val="tx1"/>
                </a:solidFill>
                <a:latin typeface="Arial Narrow" panose="020B0606020202030204" pitchFamily="34" charset="0"/>
                <a:ea typeface="MS PGothic" panose="020B0600070205080204" pitchFamily="34" charset="-128"/>
              </a:defRPr>
            </a:lvl3pPr>
            <a:lvl4pPr marL="1600200" indent="-228600">
              <a:defRPr>
                <a:solidFill>
                  <a:schemeClr val="tx1"/>
                </a:solidFill>
                <a:latin typeface="Arial Narrow" panose="020B0606020202030204" pitchFamily="34" charset="0"/>
                <a:ea typeface="MS PGothic" panose="020B0600070205080204" pitchFamily="34" charset="-128"/>
              </a:defRPr>
            </a:lvl4pPr>
            <a:lvl5pPr marL="2057400" indent="-228600">
              <a:defRPr>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9pPr>
          </a:lstStyle>
          <a:p>
            <a:pPr>
              <a:lnSpc>
                <a:spcPts val="2200"/>
              </a:lnSpc>
            </a:pPr>
            <a:r>
              <a:rPr lang="en-US" altLang="en-US" sz="2400" b="1" dirty="0">
                <a:solidFill>
                  <a:srgbClr val="002060"/>
                </a:solidFill>
                <a:latin typeface="Arial" panose="020B0604020202020204" pitchFamily="34" charset="0"/>
                <a:cs typeface="Arial" panose="020B0604020202020204" pitchFamily="34" charset="0"/>
              </a:rPr>
              <a:t>SDR Scenario 6: Packaging Discrepancy</a:t>
            </a:r>
          </a:p>
        </p:txBody>
      </p:sp>
      <p:sp>
        <p:nvSpPr>
          <p:cNvPr id="8" name="TextBox 7"/>
          <p:cNvSpPr txBox="1"/>
          <p:nvPr/>
        </p:nvSpPr>
        <p:spPr>
          <a:xfrm>
            <a:off x="5188619" y="2273485"/>
            <a:ext cx="184731" cy="300082"/>
          </a:xfrm>
          <a:prstGeom prst="rect">
            <a:avLst/>
          </a:prstGeom>
          <a:noFill/>
        </p:spPr>
        <p:txBody>
          <a:bodyPr wrap="none" rtlCol="0">
            <a:spAutoFit/>
          </a:bodyPr>
          <a:lstStyle/>
          <a:p>
            <a:endParaRPr lang="en-US" sz="1350" dirty="0"/>
          </a:p>
        </p:txBody>
      </p:sp>
      <p:sp>
        <p:nvSpPr>
          <p:cNvPr id="2" name="Rectangle 1"/>
          <p:cNvSpPr/>
          <p:nvPr/>
        </p:nvSpPr>
        <p:spPr>
          <a:xfrm>
            <a:off x="330199" y="1768651"/>
            <a:ext cx="8407400" cy="4221669"/>
          </a:xfrm>
          <a:prstGeom prst="rect">
            <a:avLst/>
          </a:prstGeom>
        </p:spPr>
        <p:txBody>
          <a:bodyPr wrap="square">
            <a:spAutoFit/>
          </a:bodyPr>
          <a:lstStyle/>
          <a:p>
            <a:pPr marL="0" lvl="3">
              <a:spcBef>
                <a:spcPts val="1000"/>
              </a:spcBef>
              <a:spcAft>
                <a:spcPts val="1200"/>
              </a:spcAft>
              <a:buClr>
                <a:srgbClr val="002A7E"/>
              </a:buClr>
              <a:defRPr/>
            </a:pPr>
            <a:r>
              <a:rPr lang="en-US" sz="1400" b="1" dirty="0">
                <a:solidFill>
                  <a:schemeClr val="tx2"/>
                </a:solidFill>
                <a:latin typeface="Arial" panose="020B0604020202020204" pitchFamily="34" charset="0"/>
                <a:cs typeface="Arial" panose="020B0604020202020204" pitchFamily="34" charset="0"/>
              </a:rPr>
              <a:t>If you receive an asset that is improperly packaged: </a:t>
            </a:r>
          </a:p>
          <a:p>
            <a:pPr marL="457200" lvl="3" indent="-457200">
              <a:spcBef>
                <a:spcPts val="1000"/>
              </a:spcBef>
              <a:spcAft>
                <a:spcPts val="1200"/>
              </a:spcAft>
              <a:buClr>
                <a:srgbClr val="002A7E"/>
              </a:buClr>
              <a:buFont typeface="Wingdings" panose="05000000000000000000" pitchFamily="2" charset="2"/>
              <a:buChar char="§"/>
              <a:defRPr/>
            </a:pPr>
            <a:r>
              <a:rPr lang="en-US" sz="1400" dirty="0">
                <a:latin typeface="Arial" panose="020B0604020202020204" pitchFamily="34" charset="0"/>
                <a:cs typeface="Arial" panose="020B0604020202020204" pitchFamily="34" charset="0"/>
              </a:rPr>
              <a:t>Submit an information only SDR describing the improper packaging and damage</a:t>
            </a:r>
          </a:p>
          <a:p>
            <a:pPr marL="457200" lvl="3" indent="-457200">
              <a:spcBef>
                <a:spcPts val="1000"/>
              </a:spcBef>
              <a:spcAft>
                <a:spcPts val="1200"/>
              </a:spcAft>
              <a:buClr>
                <a:srgbClr val="002A7E"/>
              </a:buClr>
              <a:buFont typeface="Wingdings" panose="05000000000000000000" pitchFamily="2" charset="2"/>
              <a:buChar char="§"/>
              <a:defRPr/>
            </a:pPr>
            <a:r>
              <a:rPr lang="en-US" sz="1400" dirty="0">
                <a:latin typeface="Arial" panose="020B0604020202020204" pitchFamily="34" charset="0"/>
                <a:cs typeface="Arial" panose="020B0604020202020204" pitchFamily="34" charset="0"/>
              </a:rPr>
              <a:t>PDREP Discrepancy Code: P (Packaging Discrepancy)</a:t>
            </a:r>
          </a:p>
          <a:p>
            <a:pPr marL="457200" lvl="3" indent="-457200">
              <a:spcBef>
                <a:spcPts val="1000"/>
              </a:spcBef>
              <a:spcAft>
                <a:spcPts val="1200"/>
              </a:spcAft>
              <a:buClr>
                <a:srgbClr val="002A7E"/>
              </a:buClr>
              <a:buFont typeface="Wingdings" panose="05000000000000000000" pitchFamily="2" charset="2"/>
              <a:buChar char="§"/>
              <a:defRPr/>
            </a:pPr>
            <a:r>
              <a:rPr lang="en-US" sz="1400" dirty="0">
                <a:latin typeface="Arial" panose="020B0604020202020204" pitchFamily="34" charset="0"/>
                <a:cs typeface="Arial" panose="020B0604020202020204" pitchFamily="34" charset="0"/>
              </a:rPr>
              <a:t>If you have the ability to repair the improperly packaged item received (on contract), receipt for the material in ‘F’ Condition, induct, and repair</a:t>
            </a:r>
          </a:p>
          <a:p>
            <a:pPr marL="457200" lvl="3" indent="-457200">
              <a:spcBef>
                <a:spcPts val="1000"/>
              </a:spcBef>
              <a:spcAft>
                <a:spcPts val="1200"/>
              </a:spcAft>
              <a:buClr>
                <a:srgbClr val="002A7E"/>
              </a:buClr>
              <a:buFont typeface="Wingdings" panose="05000000000000000000" pitchFamily="2" charset="2"/>
              <a:buChar char="§"/>
              <a:defRPr/>
            </a:pPr>
            <a:r>
              <a:rPr lang="en-US" sz="1400" dirty="0">
                <a:latin typeface="Arial" panose="020B0604020202020204" pitchFamily="34" charset="0"/>
                <a:cs typeface="Arial" panose="020B0604020202020204" pitchFamily="34" charset="0"/>
              </a:rPr>
              <a:t>If you do not have repair capability, receipt for what you actually received in ‘F’ Condition and contact your CAV Analyst so the item manager can be notified, and disposition can be provided. </a:t>
            </a:r>
          </a:p>
          <a:p>
            <a:pPr marL="457200" lvl="3" indent="-457200">
              <a:spcBef>
                <a:spcPts val="1000"/>
              </a:spcBef>
              <a:spcAft>
                <a:spcPts val="1200"/>
              </a:spcAft>
              <a:buClr>
                <a:srgbClr val="002A7E"/>
              </a:buClr>
              <a:buFont typeface="Wingdings" panose="05000000000000000000" pitchFamily="2" charset="2"/>
              <a:buChar char="§"/>
              <a:defRPr/>
            </a:pPr>
            <a:endParaRPr lang="en-US" sz="1400" dirty="0">
              <a:latin typeface="Arial" panose="020B0604020202020204" pitchFamily="34" charset="0"/>
              <a:cs typeface="Arial" panose="020B0604020202020204" pitchFamily="34" charset="0"/>
            </a:endParaRPr>
          </a:p>
          <a:p>
            <a:pPr marL="457200" lvl="3" indent="-457200">
              <a:spcBef>
                <a:spcPts val="1000"/>
              </a:spcBef>
              <a:spcAft>
                <a:spcPts val="1200"/>
              </a:spcAft>
              <a:buClr>
                <a:srgbClr val="002A7E"/>
              </a:buClr>
              <a:buFont typeface="Wingdings" panose="05000000000000000000" pitchFamily="2" charset="2"/>
              <a:buChar char="§"/>
              <a:defRPr/>
            </a:pPr>
            <a:endParaRPr lang="en-US" sz="1400" dirty="0">
              <a:latin typeface="Arial" panose="020B0604020202020204" pitchFamily="34" charset="0"/>
              <a:cs typeface="Arial" panose="020B0604020202020204" pitchFamily="34" charset="0"/>
            </a:endParaRPr>
          </a:p>
          <a:p>
            <a:pPr marL="914400" lvl="5">
              <a:spcBef>
                <a:spcPts val="1000"/>
              </a:spcBef>
              <a:spcAft>
                <a:spcPts val="1200"/>
              </a:spcAft>
              <a:buClr>
                <a:srgbClr val="002A7E"/>
              </a:buClr>
              <a:defRPr/>
            </a:pP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90000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279400" y="1560352"/>
            <a:ext cx="4174067" cy="5007501"/>
          </a:xfrm>
        </p:spPr>
        <p:txBody>
          <a:bodyPr/>
          <a:lstStyle/>
          <a:p>
            <a:pPr marL="0" indent="0" algn="ctr">
              <a:spcAft>
                <a:spcPts val="1200"/>
              </a:spcAft>
              <a:buClr>
                <a:srgbClr val="C00000"/>
              </a:buClr>
              <a:buNone/>
            </a:pPr>
            <a:r>
              <a:rPr lang="en-US" sz="2000" b="1" u="sng" dirty="0">
                <a:solidFill>
                  <a:srgbClr val="C00000"/>
                </a:solidFill>
              </a:rPr>
              <a:t>Problems</a:t>
            </a:r>
          </a:p>
          <a:p>
            <a:pPr>
              <a:lnSpc>
                <a:spcPct val="100000"/>
              </a:lnSpc>
              <a:spcBef>
                <a:spcPts val="600"/>
              </a:spcBef>
              <a:spcAft>
                <a:spcPts val="3000"/>
              </a:spcAft>
              <a:buClr>
                <a:srgbClr val="C00000"/>
              </a:buClr>
            </a:pPr>
            <a:r>
              <a:rPr lang="en-US" sz="1600" b="1" dirty="0">
                <a:solidFill>
                  <a:srgbClr val="C00000"/>
                </a:solidFill>
              </a:rPr>
              <a:t>Not choosing the right Action Point</a:t>
            </a:r>
          </a:p>
          <a:p>
            <a:pPr>
              <a:lnSpc>
                <a:spcPct val="100000"/>
              </a:lnSpc>
              <a:spcBef>
                <a:spcPts val="600"/>
              </a:spcBef>
              <a:spcAft>
                <a:spcPts val="3000"/>
              </a:spcAft>
              <a:buClr>
                <a:srgbClr val="C00000"/>
              </a:buClr>
            </a:pPr>
            <a:endParaRPr lang="en-US" sz="1600" b="1" dirty="0">
              <a:solidFill>
                <a:srgbClr val="C00000"/>
              </a:solidFill>
            </a:endParaRPr>
          </a:p>
          <a:p>
            <a:pPr>
              <a:lnSpc>
                <a:spcPct val="100000"/>
              </a:lnSpc>
              <a:spcBef>
                <a:spcPts val="600"/>
              </a:spcBef>
              <a:spcAft>
                <a:spcPts val="3000"/>
              </a:spcAft>
              <a:buClr>
                <a:srgbClr val="C00000"/>
              </a:buClr>
            </a:pPr>
            <a:r>
              <a:rPr lang="en-US" sz="1600" b="1" dirty="0">
                <a:solidFill>
                  <a:srgbClr val="C00000"/>
                </a:solidFill>
              </a:rPr>
              <a:t>I don’t know who my government sponsor is for PDREP</a:t>
            </a:r>
          </a:p>
          <a:p>
            <a:pPr>
              <a:lnSpc>
                <a:spcPct val="100000"/>
              </a:lnSpc>
              <a:spcBef>
                <a:spcPts val="600"/>
              </a:spcBef>
              <a:spcAft>
                <a:spcPts val="3000"/>
              </a:spcAft>
              <a:buClr>
                <a:srgbClr val="C00000"/>
              </a:buClr>
            </a:pPr>
            <a:endParaRPr lang="en-US" sz="1600" b="1" dirty="0">
              <a:solidFill>
                <a:srgbClr val="C00000"/>
              </a:solidFill>
            </a:endParaRPr>
          </a:p>
          <a:p>
            <a:pPr>
              <a:lnSpc>
                <a:spcPct val="100000"/>
              </a:lnSpc>
              <a:spcBef>
                <a:spcPts val="600"/>
              </a:spcBef>
              <a:spcAft>
                <a:spcPts val="3000"/>
              </a:spcAft>
              <a:buClr>
                <a:srgbClr val="C00000"/>
              </a:buClr>
            </a:pPr>
            <a:r>
              <a:rPr lang="en-US" sz="1600" b="1" dirty="0">
                <a:solidFill>
                  <a:srgbClr val="C00000"/>
                </a:solidFill>
              </a:rPr>
              <a:t>My Application for PDREP has been rejected due to security reasons</a:t>
            </a:r>
          </a:p>
          <a:p>
            <a:pPr>
              <a:lnSpc>
                <a:spcPct val="100000"/>
              </a:lnSpc>
              <a:spcBef>
                <a:spcPts val="600"/>
              </a:spcBef>
              <a:spcAft>
                <a:spcPts val="3000"/>
              </a:spcAft>
              <a:buClr>
                <a:srgbClr val="C00000"/>
              </a:buClr>
            </a:pPr>
            <a:endParaRPr lang="en-US" sz="1600" b="1" dirty="0">
              <a:solidFill>
                <a:srgbClr val="C00000"/>
              </a:solidFill>
            </a:endParaRPr>
          </a:p>
          <a:p>
            <a:pPr marL="0" indent="0">
              <a:lnSpc>
                <a:spcPct val="150000"/>
              </a:lnSpc>
              <a:spcBef>
                <a:spcPts val="600"/>
              </a:spcBef>
              <a:buClr>
                <a:srgbClr val="C00000"/>
              </a:buClr>
              <a:buNone/>
            </a:pPr>
            <a:endParaRPr lang="en-US" sz="1600" b="1" dirty="0">
              <a:solidFill>
                <a:srgbClr val="C00000"/>
              </a:solidFill>
            </a:endParaRPr>
          </a:p>
        </p:txBody>
      </p:sp>
      <p:sp>
        <p:nvSpPr>
          <p:cNvPr id="6" name="Content Placeholder 5"/>
          <p:cNvSpPr>
            <a:spLocks noGrp="1"/>
          </p:cNvSpPr>
          <p:nvPr>
            <p:ph sz="half" idx="2"/>
          </p:nvPr>
        </p:nvSpPr>
        <p:spPr>
          <a:xfrm>
            <a:off x="4622800" y="1560352"/>
            <a:ext cx="4038600" cy="5145248"/>
          </a:xfrm>
        </p:spPr>
        <p:txBody>
          <a:bodyPr/>
          <a:lstStyle/>
          <a:p>
            <a:pPr marL="0" indent="0" algn="ctr">
              <a:spcAft>
                <a:spcPts val="1200"/>
              </a:spcAft>
              <a:buNone/>
            </a:pPr>
            <a:r>
              <a:rPr lang="en-US" sz="2000" b="1" u="sng" dirty="0">
                <a:solidFill>
                  <a:srgbClr val="002060"/>
                </a:solidFill>
              </a:rPr>
              <a:t>Solutions</a:t>
            </a:r>
            <a:r>
              <a:rPr lang="en-US" sz="1500" b="1" u="sng" dirty="0">
                <a:solidFill>
                  <a:srgbClr val="002060"/>
                </a:solidFill>
              </a:rPr>
              <a:t> </a:t>
            </a:r>
          </a:p>
          <a:p>
            <a:pPr>
              <a:lnSpc>
                <a:spcPct val="100000"/>
              </a:lnSpc>
              <a:spcBef>
                <a:spcPts val="600"/>
              </a:spcBef>
              <a:spcAft>
                <a:spcPts val="1800"/>
              </a:spcAft>
            </a:pPr>
            <a:r>
              <a:rPr lang="en-US" sz="1500" b="1" dirty="0">
                <a:solidFill>
                  <a:srgbClr val="002060"/>
                </a:solidFill>
              </a:rPr>
              <a:t>Send SDR to the Issuing Activity unless it is for incorrect material received. If the material is incorrect ALWAYS submit the SDR to NAVSUP WSS. Return the material to the nearest ATAC.</a:t>
            </a:r>
          </a:p>
          <a:p>
            <a:pPr>
              <a:lnSpc>
                <a:spcPct val="100000"/>
              </a:lnSpc>
              <a:spcBef>
                <a:spcPts val="600"/>
              </a:spcBef>
              <a:spcAft>
                <a:spcPts val="3000"/>
              </a:spcAft>
            </a:pPr>
            <a:r>
              <a:rPr lang="en-US" sz="1500" b="1" dirty="0">
                <a:solidFill>
                  <a:srgbClr val="002060"/>
                </a:solidFill>
              </a:rPr>
              <a:t>Your government sponsor is ALWAYS your CAV analyst</a:t>
            </a:r>
          </a:p>
          <a:p>
            <a:pPr>
              <a:lnSpc>
                <a:spcPct val="100000"/>
              </a:lnSpc>
              <a:spcBef>
                <a:spcPts val="600"/>
              </a:spcBef>
              <a:spcAft>
                <a:spcPts val="3000"/>
              </a:spcAft>
            </a:pPr>
            <a:endParaRPr lang="en-US" sz="1500" b="1" dirty="0">
              <a:solidFill>
                <a:srgbClr val="002060"/>
              </a:solidFill>
            </a:endParaRPr>
          </a:p>
          <a:p>
            <a:pPr>
              <a:lnSpc>
                <a:spcPct val="100000"/>
              </a:lnSpc>
              <a:spcBef>
                <a:spcPts val="600"/>
              </a:spcBef>
              <a:spcAft>
                <a:spcPts val="3000"/>
              </a:spcAft>
            </a:pPr>
            <a:r>
              <a:rPr lang="en-US" sz="1500" b="1" dirty="0">
                <a:solidFill>
                  <a:srgbClr val="002060"/>
                </a:solidFill>
              </a:rPr>
              <a:t>You must apply for security clearance BEFORE applying for PDREP access</a:t>
            </a:r>
          </a:p>
          <a:p>
            <a:pPr marL="0" indent="0">
              <a:lnSpc>
                <a:spcPct val="100000"/>
              </a:lnSpc>
              <a:spcBef>
                <a:spcPts val="600"/>
              </a:spcBef>
              <a:buNone/>
            </a:pPr>
            <a:endParaRPr lang="en-US" sz="1500" b="1" dirty="0">
              <a:solidFill>
                <a:srgbClr val="002060"/>
              </a:solidFill>
            </a:endParaRPr>
          </a:p>
          <a:p>
            <a:pPr marL="0" indent="0">
              <a:lnSpc>
                <a:spcPct val="100000"/>
              </a:lnSpc>
              <a:spcBef>
                <a:spcPts val="600"/>
              </a:spcBef>
              <a:buNone/>
            </a:pPr>
            <a:endParaRPr lang="en-US" sz="1500" b="1" dirty="0">
              <a:solidFill>
                <a:srgbClr val="002060"/>
              </a:solidFill>
            </a:endParaRPr>
          </a:p>
        </p:txBody>
      </p:sp>
      <p:sp>
        <p:nvSpPr>
          <p:cNvPr id="7" name="Text Placeholder 6"/>
          <p:cNvSpPr>
            <a:spLocks noGrp="1"/>
          </p:cNvSpPr>
          <p:nvPr>
            <p:ph type="body" idx="14"/>
          </p:nvPr>
        </p:nvSpPr>
        <p:spPr>
          <a:xfrm>
            <a:off x="2548468" y="321733"/>
            <a:ext cx="5842000" cy="699029"/>
          </a:xfrm>
        </p:spPr>
        <p:txBody>
          <a:bodyPr/>
          <a:lstStyle/>
          <a:p>
            <a:pPr algn="l"/>
            <a:r>
              <a:rPr lang="en-US" sz="2400" dirty="0">
                <a:solidFill>
                  <a:srgbClr val="002060"/>
                </a:solidFill>
              </a:rPr>
              <a:t>Most Common Mistakes</a:t>
            </a:r>
          </a:p>
        </p:txBody>
      </p:sp>
    </p:spTree>
    <p:extLst>
      <p:ext uri="{BB962C8B-B14F-4D97-AF65-F5344CB8AC3E}">
        <p14:creationId xmlns:p14="http://schemas.microsoft.com/office/powerpoint/2010/main" val="2125142138"/>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4"/>
          </p:nvPr>
        </p:nvSpPr>
        <p:spPr>
          <a:xfrm>
            <a:off x="2548468" y="321733"/>
            <a:ext cx="5842000" cy="699029"/>
          </a:xfrm>
        </p:spPr>
        <p:txBody>
          <a:bodyPr/>
          <a:lstStyle/>
          <a:p>
            <a:pPr algn="l"/>
            <a:r>
              <a:rPr lang="en-US" sz="2400" dirty="0">
                <a:solidFill>
                  <a:srgbClr val="002060"/>
                </a:solidFill>
              </a:rPr>
              <a:t>Most Common Mistakes (cont.)</a:t>
            </a:r>
          </a:p>
        </p:txBody>
      </p:sp>
      <p:sp>
        <p:nvSpPr>
          <p:cNvPr id="15" name="TextBox 14"/>
          <p:cNvSpPr txBox="1"/>
          <p:nvPr/>
        </p:nvSpPr>
        <p:spPr>
          <a:xfrm>
            <a:off x="377504" y="1511220"/>
            <a:ext cx="8430935" cy="1738938"/>
          </a:xfrm>
          <a:prstGeom prst="rect">
            <a:avLst/>
          </a:prstGeom>
          <a:noFill/>
        </p:spPr>
        <p:txBody>
          <a:bodyPr wrap="square" rtlCol="0">
            <a:spAutoFit/>
          </a:bodyPr>
          <a:lstStyle/>
          <a:p>
            <a:pPr algn="ctr">
              <a:spcBef>
                <a:spcPts val="600"/>
              </a:spcBef>
            </a:pPr>
            <a:r>
              <a:rPr lang="en-US" sz="1600" b="1" dirty="0">
                <a:solidFill>
                  <a:schemeClr val="tx2"/>
                </a:solidFill>
                <a:latin typeface="Arial" panose="020B0604020202020204" pitchFamily="34" charset="0"/>
                <a:cs typeface="Arial" panose="020B0604020202020204" pitchFamily="34" charset="0"/>
              </a:rPr>
              <a:t>Do not choose Action Codes 1G, 1H, 3B. </a:t>
            </a:r>
          </a:p>
          <a:p>
            <a:pPr algn="ctr">
              <a:spcBef>
                <a:spcPts val="600"/>
              </a:spcBef>
              <a:spcAft>
                <a:spcPts val="1200"/>
              </a:spcAft>
            </a:pPr>
            <a:r>
              <a:rPr lang="en-US" sz="1600" b="1" u="sng" dirty="0">
                <a:solidFill>
                  <a:schemeClr val="tx2"/>
                </a:solidFill>
                <a:latin typeface="Arial" panose="020B0604020202020204" pitchFamily="34" charset="0"/>
                <a:cs typeface="Arial" panose="020B0604020202020204" pitchFamily="34" charset="0"/>
              </a:rPr>
              <a:t>DISPOSTION WILL NOT BE PROVIDED</a:t>
            </a:r>
          </a:p>
          <a:p>
            <a:pPr algn="ctr">
              <a:spcBef>
                <a:spcPts val="600"/>
              </a:spcBef>
              <a:spcAft>
                <a:spcPts val="3000"/>
              </a:spcAft>
            </a:pPr>
            <a:r>
              <a:rPr lang="en-US" sz="1600" b="1" dirty="0">
                <a:solidFill>
                  <a:schemeClr val="tx2"/>
                </a:solidFill>
                <a:latin typeface="Arial" panose="020B0604020202020204" pitchFamily="34" charset="0"/>
                <a:cs typeface="Arial" panose="020B0604020202020204" pitchFamily="34" charset="0"/>
              </a:rPr>
              <a:t>Only submit an Information Only SDR for an Overage of material</a:t>
            </a:r>
          </a:p>
          <a:p>
            <a:pPr algn="ctr"/>
            <a:endParaRPr lang="en-US" sz="1400" dirty="0"/>
          </a:p>
        </p:txBody>
      </p:sp>
      <p:pic>
        <p:nvPicPr>
          <p:cNvPr id="2" name="Picture 1"/>
          <p:cNvPicPr>
            <a:picLocks noChangeAspect="1"/>
          </p:cNvPicPr>
          <p:nvPr/>
        </p:nvPicPr>
        <p:blipFill>
          <a:blip r:embed="rId3"/>
          <a:stretch>
            <a:fillRect/>
          </a:stretch>
        </p:blipFill>
        <p:spPr>
          <a:xfrm>
            <a:off x="1519893" y="2809650"/>
            <a:ext cx="6305550" cy="3495675"/>
          </a:xfrm>
          <a:prstGeom prst="rect">
            <a:avLst/>
          </a:prstGeom>
          <a:ln w="25400">
            <a:solidFill>
              <a:schemeClr val="accent1"/>
            </a:solidFill>
          </a:ln>
        </p:spPr>
      </p:pic>
      <p:sp>
        <p:nvSpPr>
          <p:cNvPr id="4" name="Rectangle 3"/>
          <p:cNvSpPr/>
          <p:nvPr/>
        </p:nvSpPr>
        <p:spPr>
          <a:xfrm>
            <a:off x="1519893" y="5989738"/>
            <a:ext cx="5157743" cy="253807"/>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9503155-4DE7-86B1-654A-69D860F72DAA}"/>
              </a:ext>
            </a:extLst>
          </p:cNvPr>
          <p:cNvSpPr/>
          <p:nvPr/>
        </p:nvSpPr>
        <p:spPr>
          <a:xfrm>
            <a:off x="1602297" y="3984772"/>
            <a:ext cx="3405931" cy="360726"/>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0667992"/>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2"/>
          <p:cNvSpPr txBox="1">
            <a:spLocks noChangeAspect="1"/>
          </p:cNvSpPr>
          <p:nvPr/>
        </p:nvSpPr>
        <p:spPr bwMode="auto">
          <a:xfrm>
            <a:off x="2515294" y="861632"/>
            <a:ext cx="6516200" cy="279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Narrow" panose="020B0606020202030204" pitchFamily="34" charset="0"/>
                <a:ea typeface="MS PGothic" panose="020B0600070205080204" pitchFamily="34" charset="-128"/>
              </a:defRPr>
            </a:lvl1pPr>
            <a:lvl2pPr marL="742950" indent="-285750">
              <a:defRPr>
                <a:solidFill>
                  <a:schemeClr val="tx1"/>
                </a:solidFill>
                <a:latin typeface="Arial Narrow" panose="020B0606020202030204" pitchFamily="34" charset="0"/>
                <a:ea typeface="MS PGothic" panose="020B0600070205080204" pitchFamily="34" charset="-128"/>
              </a:defRPr>
            </a:lvl2pPr>
            <a:lvl3pPr marL="1143000" indent="-228600">
              <a:defRPr>
                <a:solidFill>
                  <a:schemeClr val="tx1"/>
                </a:solidFill>
                <a:latin typeface="Arial Narrow" panose="020B0606020202030204" pitchFamily="34" charset="0"/>
                <a:ea typeface="MS PGothic" panose="020B0600070205080204" pitchFamily="34" charset="-128"/>
              </a:defRPr>
            </a:lvl3pPr>
            <a:lvl4pPr marL="1600200" indent="-228600">
              <a:defRPr>
                <a:solidFill>
                  <a:schemeClr val="tx1"/>
                </a:solidFill>
                <a:latin typeface="Arial Narrow" panose="020B0606020202030204" pitchFamily="34" charset="0"/>
                <a:ea typeface="MS PGothic" panose="020B0600070205080204" pitchFamily="34" charset="-128"/>
              </a:defRPr>
            </a:lvl4pPr>
            <a:lvl5pPr marL="2057400" indent="-228600">
              <a:defRPr>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9pPr>
          </a:lstStyle>
          <a:p>
            <a:pPr>
              <a:lnSpc>
                <a:spcPts val="2200"/>
              </a:lnSpc>
            </a:pPr>
            <a:r>
              <a:rPr lang="en-US" altLang="en-US" sz="2400" b="1" dirty="0">
                <a:solidFill>
                  <a:srgbClr val="002060"/>
                </a:solidFill>
                <a:latin typeface="Arial" panose="020B0604020202020204" pitchFamily="34" charset="0"/>
                <a:cs typeface="Arial" panose="020B0604020202020204" pitchFamily="34" charset="0"/>
              </a:rPr>
              <a:t>Important Reminders	</a:t>
            </a:r>
          </a:p>
        </p:txBody>
      </p:sp>
      <p:sp>
        <p:nvSpPr>
          <p:cNvPr id="8" name="TextBox 7"/>
          <p:cNvSpPr txBox="1"/>
          <p:nvPr/>
        </p:nvSpPr>
        <p:spPr>
          <a:xfrm>
            <a:off x="5188619" y="2273485"/>
            <a:ext cx="184731" cy="300082"/>
          </a:xfrm>
          <a:prstGeom prst="rect">
            <a:avLst/>
          </a:prstGeom>
          <a:noFill/>
        </p:spPr>
        <p:txBody>
          <a:bodyPr wrap="none" rtlCol="0">
            <a:spAutoFit/>
          </a:bodyPr>
          <a:lstStyle/>
          <a:p>
            <a:endParaRPr lang="en-US" sz="1350" dirty="0"/>
          </a:p>
        </p:txBody>
      </p:sp>
      <p:sp>
        <p:nvSpPr>
          <p:cNvPr id="2" name="Rectangle 1"/>
          <p:cNvSpPr/>
          <p:nvPr/>
        </p:nvSpPr>
        <p:spPr>
          <a:xfrm>
            <a:off x="330199" y="1768651"/>
            <a:ext cx="8407400" cy="5216813"/>
          </a:xfrm>
          <a:prstGeom prst="rect">
            <a:avLst/>
          </a:prstGeom>
        </p:spPr>
        <p:txBody>
          <a:bodyPr wrap="square">
            <a:spAutoFit/>
          </a:bodyPr>
          <a:lstStyle/>
          <a:p>
            <a:pPr marL="457200" lvl="3" indent="-457200">
              <a:spcBef>
                <a:spcPts val="1000"/>
              </a:spcBef>
              <a:spcAft>
                <a:spcPts val="1200"/>
              </a:spcAft>
              <a:buClr>
                <a:srgbClr val="002A7E"/>
              </a:buClr>
              <a:buFont typeface="Wingdings" panose="05000000000000000000" pitchFamily="2" charset="2"/>
              <a:buChar char="§"/>
              <a:defRPr/>
            </a:pPr>
            <a:r>
              <a:rPr lang="en-US" sz="1400" b="1" u="sng" dirty="0">
                <a:latin typeface="Arial" panose="020B0604020202020204" pitchFamily="34" charset="0"/>
                <a:cs typeface="Arial" panose="020B0604020202020204" pitchFamily="34" charset="0"/>
              </a:rPr>
              <a:t>REMEMBER TO LOG INTO PDREP EVERY 30 DAYS OR YOUR ACCESS WILL BE REVOKED</a:t>
            </a:r>
            <a:endParaRPr lang="en-US" sz="1400" dirty="0">
              <a:latin typeface="Arial" panose="020B0604020202020204" pitchFamily="34" charset="0"/>
              <a:cs typeface="Arial" panose="020B0604020202020204" pitchFamily="34" charset="0"/>
            </a:endParaRPr>
          </a:p>
          <a:p>
            <a:pPr marL="457200" lvl="3" indent="-457200">
              <a:spcBef>
                <a:spcPts val="1000"/>
              </a:spcBef>
              <a:spcAft>
                <a:spcPts val="1200"/>
              </a:spcAft>
              <a:buClr>
                <a:srgbClr val="002A7E"/>
              </a:buClr>
              <a:buFont typeface="Wingdings" panose="05000000000000000000" pitchFamily="2" charset="2"/>
              <a:buChar char="§"/>
              <a:defRPr/>
            </a:pPr>
            <a:r>
              <a:rPr lang="en-US" sz="1400" dirty="0">
                <a:latin typeface="Arial" panose="020B0604020202020204" pitchFamily="34" charset="0"/>
                <a:cs typeface="Arial" panose="020B0604020202020204" pitchFamily="34" charset="0"/>
              </a:rPr>
              <a:t>SDRs </a:t>
            </a:r>
            <a:r>
              <a:rPr lang="en-US" sz="1400" b="1" dirty="0">
                <a:latin typeface="Arial" panose="020B0604020202020204" pitchFamily="34" charset="0"/>
                <a:cs typeface="Arial" panose="020B0604020202020204" pitchFamily="34" charset="0"/>
              </a:rPr>
              <a:t>DO NOT CLOSE SIT</a:t>
            </a:r>
            <a:r>
              <a:rPr lang="en-US" sz="1400" dirty="0">
                <a:latin typeface="Arial" panose="020B0604020202020204" pitchFamily="34" charset="0"/>
                <a:cs typeface="Arial" panose="020B0604020202020204" pitchFamily="34" charset="0"/>
              </a:rPr>
              <a:t>. Contact your CAV Analyst regarding open SIT</a:t>
            </a:r>
          </a:p>
          <a:p>
            <a:pPr marL="457200" lvl="3" indent="-457200">
              <a:spcBef>
                <a:spcPts val="1000"/>
              </a:spcBef>
              <a:spcAft>
                <a:spcPts val="1200"/>
              </a:spcAft>
              <a:buClr>
                <a:srgbClr val="002A7E"/>
              </a:buClr>
              <a:buFont typeface="Wingdings" panose="05000000000000000000" pitchFamily="2" charset="2"/>
              <a:buChar char="§"/>
              <a:defRPr/>
            </a:pPr>
            <a:r>
              <a:rPr lang="en-US" sz="1400" dirty="0">
                <a:latin typeface="Arial" panose="020B0604020202020204" pitchFamily="34" charset="0"/>
                <a:cs typeface="Arial" panose="020B0604020202020204" pitchFamily="34" charset="0"/>
              </a:rPr>
              <a:t>PER CAV SOW, SDRs </a:t>
            </a:r>
            <a:r>
              <a:rPr lang="en-US" sz="1400" b="1" dirty="0">
                <a:latin typeface="Arial" panose="020B0604020202020204" pitchFamily="34" charset="0"/>
                <a:cs typeface="Arial" panose="020B0604020202020204" pitchFamily="34" charset="0"/>
              </a:rPr>
              <a:t>MUST</a:t>
            </a:r>
            <a:r>
              <a:rPr lang="en-US" sz="1400" dirty="0">
                <a:latin typeface="Arial" panose="020B0604020202020204" pitchFamily="34" charset="0"/>
                <a:cs typeface="Arial" panose="020B0604020202020204" pitchFamily="34" charset="0"/>
              </a:rPr>
              <a:t> be submitted within </a:t>
            </a:r>
            <a:r>
              <a:rPr lang="en-US" sz="1400" b="1" dirty="0">
                <a:latin typeface="Arial" panose="020B0604020202020204" pitchFamily="34" charset="0"/>
                <a:cs typeface="Arial" panose="020B0604020202020204" pitchFamily="34" charset="0"/>
              </a:rPr>
              <a:t>5 business days </a:t>
            </a:r>
            <a:r>
              <a:rPr lang="en-US" sz="1400" dirty="0">
                <a:latin typeface="Arial" panose="020B0604020202020204" pitchFamily="34" charset="0"/>
                <a:cs typeface="Arial" panose="020B0604020202020204" pitchFamily="34" charset="0"/>
              </a:rPr>
              <a:t>from when the material was received</a:t>
            </a:r>
          </a:p>
          <a:p>
            <a:pPr marL="457200" lvl="3" indent="-457200">
              <a:spcBef>
                <a:spcPts val="1000"/>
              </a:spcBef>
              <a:spcAft>
                <a:spcPts val="1200"/>
              </a:spcAft>
              <a:buClr>
                <a:srgbClr val="002A7E"/>
              </a:buClr>
              <a:buFont typeface="Wingdings" panose="05000000000000000000" pitchFamily="2" charset="2"/>
              <a:buChar char="§"/>
              <a:defRPr/>
            </a:pPr>
            <a:r>
              <a:rPr lang="en-US" sz="1400" dirty="0">
                <a:latin typeface="Arial" panose="020B0604020202020204" pitchFamily="34" charset="0"/>
                <a:cs typeface="Arial" panose="020B0604020202020204" pitchFamily="34" charset="0"/>
              </a:rPr>
              <a:t>PER CAV SOW, SDRs </a:t>
            </a:r>
            <a:r>
              <a:rPr lang="en-US" sz="1400" b="1" dirty="0">
                <a:latin typeface="Arial" panose="020B0604020202020204" pitchFamily="34" charset="0"/>
                <a:cs typeface="Arial" panose="020B0604020202020204" pitchFamily="34" charset="0"/>
              </a:rPr>
              <a:t>MUST</a:t>
            </a:r>
            <a:r>
              <a:rPr lang="en-US" sz="1400" dirty="0">
                <a:latin typeface="Arial" panose="020B0604020202020204" pitchFamily="34" charset="0"/>
                <a:cs typeface="Arial" panose="020B0604020202020204" pitchFamily="34" charset="0"/>
              </a:rPr>
              <a:t> be answered by contractor </a:t>
            </a:r>
            <a:r>
              <a:rPr lang="en-US" sz="1400" b="1" dirty="0">
                <a:latin typeface="Arial" panose="020B0604020202020204" pitchFamily="34" charset="0"/>
                <a:cs typeface="Arial" panose="020B0604020202020204" pitchFamily="34" charset="0"/>
              </a:rPr>
              <a:t>within 30 days </a:t>
            </a:r>
            <a:r>
              <a:rPr lang="en-US" sz="1400" dirty="0">
                <a:latin typeface="Arial" panose="020B0604020202020204" pitchFamily="34" charset="0"/>
                <a:cs typeface="Arial" panose="020B0604020202020204" pitchFamily="34" charset="0"/>
              </a:rPr>
              <a:t>from when the SDR was created</a:t>
            </a:r>
          </a:p>
          <a:p>
            <a:pPr marL="457200" lvl="3" indent="-457200">
              <a:spcBef>
                <a:spcPts val="1000"/>
              </a:spcBef>
              <a:spcAft>
                <a:spcPts val="1200"/>
              </a:spcAft>
              <a:buClr>
                <a:srgbClr val="002A7E"/>
              </a:buClr>
              <a:buFont typeface="Wingdings" panose="05000000000000000000" pitchFamily="2" charset="2"/>
              <a:buChar char="§"/>
              <a:defRPr/>
            </a:pPr>
            <a:r>
              <a:rPr lang="en-US" sz="1400" dirty="0">
                <a:latin typeface="Arial" panose="020B0604020202020204" pitchFamily="34" charset="0"/>
                <a:cs typeface="Arial" panose="020B0604020202020204" pitchFamily="34" charset="0"/>
              </a:rPr>
              <a:t>Security Clearance must be approved </a:t>
            </a:r>
            <a:r>
              <a:rPr lang="en-US" sz="1400" b="1" dirty="0">
                <a:latin typeface="Arial" panose="020B0604020202020204" pitchFamily="34" charset="0"/>
                <a:cs typeface="Arial" panose="020B0604020202020204" pitchFamily="34" charset="0"/>
              </a:rPr>
              <a:t>BEFORE</a:t>
            </a:r>
            <a:r>
              <a:rPr lang="en-US" sz="1400" dirty="0">
                <a:latin typeface="Arial" panose="020B0604020202020204" pitchFamily="34" charset="0"/>
                <a:cs typeface="Arial" panose="020B0604020202020204" pitchFamily="34" charset="0"/>
              </a:rPr>
              <a:t> applying for PDREP Access </a:t>
            </a:r>
          </a:p>
          <a:p>
            <a:pPr marL="457200" lvl="3" indent="-457200">
              <a:spcBef>
                <a:spcPts val="1000"/>
              </a:spcBef>
              <a:spcAft>
                <a:spcPts val="1200"/>
              </a:spcAft>
              <a:buClr>
                <a:srgbClr val="002A7E"/>
              </a:buClr>
              <a:buFont typeface="Wingdings" panose="05000000000000000000" pitchFamily="2" charset="2"/>
              <a:buChar char="§"/>
              <a:defRPr/>
            </a:pPr>
            <a:r>
              <a:rPr lang="en-US" sz="1400" dirty="0">
                <a:latin typeface="Arial" panose="020B0604020202020204" pitchFamily="34" charset="0"/>
                <a:cs typeface="Arial" panose="020B0604020202020204" pitchFamily="34" charset="0"/>
              </a:rPr>
              <a:t>The CAV Analyst is the government sponsor for Contractor access to PDREP</a:t>
            </a:r>
          </a:p>
          <a:p>
            <a:pPr marL="0" lvl="3">
              <a:spcBef>
                <a:spcPts val="1000"/>
              </a:spcBef>
              <a:spcAft>
                <a:spcPts val="1200"/>
              </a:spcAft>
              <a:buClr>
                <a:srgbClr val="002A7E"/>
              </a:buClr>
              <a:defRPr/>
            </a:pPr>
            <a:endParaRPr lang="en-US" sz="1400" dirty="0">
              <a:latin typeface="Arial" panose="020B0604020202020204" pitchFamily="34" charset="0"/>
              <a:cs typeface="Arial" panose="020B0604020202020204" pitchFamily="34" charset="0"/>
            </a:endParaRPr>
          </a:p>
          <a:p>
            <a:pPr marL="457200" lvl="3" indent="-457200">
              <a:spcBef>
                <a:spcPts val="1000"/>
              </a:spcBef>
              <a:spcAft>
                <a:spcPts val="1200"/>
              </a:spcAft>
              <a:buClr>
                <a:srgbClr val="002A7E"/>
              </a:buClr>
              <a:buFont typeface="Wingdings" panose="05000000000000000000" pitchFamily="2" charset="2"/>
              <a:buChar char="§"/>
              <a:defRPr/>
            </a:pPr>
            <a:endParaRPr lang="en-US" sz="1400" dirty="0">
              <a:latin typeface="Arial" panose="020B0604020202020204" pitchFamily="34" charset="0"/>
              <a:cs typeface="Arial" panose="020B0604020202020204" pitchFamily="34" charset="0"/>
            </a:endParaRPr>
          </a:p>
          <a:p>
            <a:pPr marL="914400" lvl="5">
              <a:spcBef>
                <a:spcPts val="1000"/>
              </a:spcBef>
              <a:spcAft>
                <a:spcPts val="1200"/>
              </a:spcAft>
              <a:buClr>
                <a:srgbClr val="002A7E"/>
              </a:buClr>
              <a:defRPr/>
            </a:pPr>
            <a:endParaRPr lang="en-US" sz="1400" dirty="0">
              <a:latin typeface="Arial" panose="020B0604020202020204" pitchFamily="34" charset="0"/>
              <a:cs typeface="Arial" panose="020B0604020202020204" pitchFamily="34" charset="0"/>
            </a:endParaRPr>
          </a:p>
          <a:p>
            <a:pPr marL="914400" lvl="5">
              <a:spcBef>
                <a:spcPts val="1000"/>
              </a:spcBef>
              <a:spcAft>
                <a:spcPts val="1200"/>
              </a:spcAft>
              <a:buClr>
                <a:srgbClr val="002A7E"/>
              </a:buClr>
              <a:defRPr/>
            </a:pP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97312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9" name="Rectangle 2"/>
          <p:cNvSpPr>
            <a:spLocks noChangeArrowheads="1"/>
          </p:cNvSpPr>
          <p:nvPr/>
        </p:nvSpPr>
        <p:spPr bwMode="auto">
          <a:xfrm>
            <a:off x="0" y="1318022"/>
            <a:ext cx="9144000" cy="5201424"/>
          </a:xfrm>
          <a:prstGeom prst="rect">
            <a:avLst/>
          </a:prstGeom>
          <a:noFill/>
          <a:ln w="17526">
            <a:noFill/>
            <a:miter lim="800000"/>
            <a:headEnd/>
            <a:tailEnd/>
          </a:ln>
        </p:spPr>
        <p:txBody>
          <a:bodyPr wrap="square">
            <a:spAutoFit/>
          </a:bodyPr>
          <a:lstStyle/>
          <a:p>
            <a:pPr algn="ctr">
              <a:spcBef>
                <a:spcPts val="600"/>
              </a:spcBef>
              <a:spcAft>
                <a:spcPts val="600"/>
              </a:spcAft>
            </a:pPr>
            <a:r>
              <a:rPr lang="en-US" sz="1600" b="1" dirty="0">
                <a:solidFill>
                  <a:schemeClr val="tx2"/>
                </a:solidFill>
              </a:rPr>
              <a:t>Philadelphia</a:t>
            </a:r>
          </a:p>
          <a:p>
            <a:pPr algn="ctr">
              <a:spcBef>
                <a:spcPts val="600"/>
              </a:spcBef>
              <a:spcAft>
                <a:spcPts val="600"/>
              </a:spcAft>
            </a:pPr>
            <a:r>
              <a:rPr lang="en-US" sz="1600" dirty="0">
                <a:solidFill>
                  <a:schemeClr val="tx2"/>
                </a:solidFill>
              </a:rPr>
              <a:t>Matthew </a:t>
            </a:r>
            <a:r>
              <a:rPr lang="en-US" sz="1600" dirty="0" err="1">
                <a:solidFill>
                  <a:schemeClr val="tx2"/>
                </a:solidFill>
              </a:rPr>
              <a:t>Cann</a:t>
            </a:r>
            <a:r>
              <a:rPr lang="en-US" sz="1600" dirty="0">
                <a:solidFill>
                  <a:schemeClr val="tx2"/>
                </a:solidFill>
              </a:rPr>
              <a:t> (3B and 9 COG Material): SDR_N413.WSS.FCT@NAVY.MIL</a:t>
            </a:r>
          </a:p>
          <a:p>
            <a:pPr algn="ctr">
              <a:spcBef>
                <a:spcPts val="600"/>
              </a:spcBef>
              <a:spcAft>
                <a:spcPts val="600"/>
              </a:spcAft>
            </a:pPr>
            <a:r>
              <a:rPr lang="en-US" sz="1600" dirty="0">
                <a:solidFill>
                  <a:schemeClr val="tx2"/>
                </a:solidFill>
              </a:rPr>
              <a:t>Theresa Tyler (Packaging): PHSTSDR.PHIL.WSS.FCT@NAVY.MIL</a:t>
            </a:r>
          </a:p>
          <a:p>
            <a:pPr algn="ctr">
              <a:spcBef>
                <a:spcPts val="600"/>
              </a:spcBef>
              <a:spcAft>
                <a:spcPts val="2400"/>
              </a:spcAft>
            </a:pPr>
            <a:r>
              <a:rPr lang="en-US" sz="1600" dirty="0">
                <a:solidFill>
                  <a:schemeClr val="tx2"/>
                </a:solidFill>
              </a:rPr>
              <a:t>Jill Tiernan (Suspended J,K,L): NAVSUP_SUSPENDED.FCT@NAVY.MIL</a:t>
            </a:r>
          </a:p>
          <a:p>
            <a:pPr algn="ctr">
              <a:spcBef>
                <a:spcPts val="600"/>
              </a:spcBef>
              <a:spcAft>
                <a:spcPts val="600"/>
              </a:spcAft>
            </a:pPr>
            <a:r>
              <a:rPr lang="en-US" sz="1600" b="1" dirty="0">
                <a:solidFill>
                  <a:schemeClr val="tx2"/>
                </a:solidFill>
              </a:rPr>
              <a:t>Mechanicsburg</a:t>
            </a:r>
          </a:p>
          <a:p>
            <a:pPr algn="ctr">
              <a:spcBef>
                <a:spcPts val="600"/>
              </a:spcBef>
              <a:spcAft>
                <a:spcPts val="600"/>
              </a:spcAft>
            </a:pPr>
            <a:r>
              <a:rPr lang="en-US" sz="1600" dirty="0">
                <a:solidFill>
                  <a:schemeClr val="tx2"/>
                </a:solidFill>
              </a:rPr>
              <a:t>Vickie Edgar (Suspended J,K,L): COSIS.FCT@NAVY.MIL</a:t>
            </a:r>
          </a:p>
          <a:p>
            <a:pPr algn="ctr">
              <a:spcBef>
                <a:spcPts val="600"/>
              </a:spcBef>
              <a:spcAft>
                <a:spcPts val="2400"/>
              </a:spcAft>
            </a:pPr>
            <a:r>
              <a:rPr lang="en-US" sz="1600" dirty="0">
                <a:solidFill>
                  <a:schemeClr val="tx2"/>
                </a:solidFill>
              </a:rPr>
              <a:t>Bethany Smith (Packaging): N975SDR.wss.fct@navy.mil</a:t>
            </a:r>
          </a:p>
          <a:p>
            <a:pPr algn="ctr">
              <a:spcBef>
                <a:spcPts val="600"/>
              </a:spcBef>
              <a:spcAft>
                <a:spcPts val="600"/>
              </a:spcAft>
            </a:pPr>
            <a:r>
              <a:rPr lang="en-US" sz="1600" b="1" dirty="0">
                <a:solidFill>
                  <a:schemeClr val="tx2"/>
                </a:solidFill>
              </a:rPr>
              <a:t>Remaining SDRs not listed for Mechanicsburg and Philadelphia</a:t>
            </a:r>
          </a:p>
          <a:p>
            <a:pPr algn="ctr">
              <a:spcBef>
                <a:spcPts val="600"/>
              </a:spcBef>
              <a:spcAft>
                <a:spcPts val="600"/>
              </a:spcAft>
            </a:pPr>
            <a:r>
              <a:rPr lang="en-US" sz="1600" dirty="0">
                <a:solidFill>
                  <a:schemeClr val="tx2"/>
                </a:solidFill>
              </a:rPr>
              <a:t>David Amodei: N875SDR.WSS.FCT@NAVY.MIL</a:t>
            </a:r>
          </a:p>
          <a:p>
            <a:pPr algn="ctr">
              <a:spcBef>
                <a:spcPts val="600"/>
              </a:spcBef>
              <a:spcAft>
                <a:spcPts val="600"/>
              </a:spcAft>
            </a:pPr>
            <a:r>
              <a:rPr lang="en-US" sz="1600" dirty="0">
                <a:solidFill>
                  <a:schemeClr val="tx2"/>
                </a:solidFill>
              </a:rPr>
              <a:t>David Chuong (TL): david.chuong.civ@us.navy.mil</a:t>
            </a:r>
            <a:endParaRPr lang="en-US" sz="1600" u="sng" dirty="0">
              <a:solidFill>
                <a:schemeClr val="tx2"/>
              </a:solidFill>
            </a:endParaRPr>
          </a:p>
          <a:p>
            <a:pPr algn="ctr">
              <a:spcBef>
                <a:spcPts val="600"/>
              </a:spcBef>
              <a:spcAft>
                <a:spcPts val="600"/>
              </a:spcAft>
            </a:pPr>
            <a:r>
              <a:rPr lang="en-US" sz="1600" dirty="0">
                <a:solidFill>
                  <a:schemeClr val="tx2"/>
                </a:solidFill>
              </a:rPr>
              <a:t>Rita Dolan (Supervisor): rita.p.dolan.civ@us.navy.mil</a:t>
            </a:r>
          </a:p>
          <a:p>
            <a:pPr algn="ctr">
              <a:spcBef>
                <a:spcPts val="600"/>
              </a:spcBef>
              <a:spcAft>
                <a:spcPts val="600"/>
              </a:spcAft>
            </a:pPr>
            <a:endParaRPr lang="en-US" sz="1600" dirty="0">
              <a:solidFill>
                <a:schemeClr val="tx2"/>
              </a:solidFill>
            </a:endParaRPr>
          </a:p>
        </p:txBody>
      </p:sp>
      <p:sp>
        <p:nvSpPr>
          <p:cNvPr id="31751" name="WordArt 6"/>
          <p:cNvSpPr>
            <a:spLocks noChangeArrowheads="1" noChangeShapeType="1" noTextEdit="1"/>
          </p:cNvSpPr>
          <p:nvPr/>
        </p:nvSpPr>
        <p:spPr bwMode="auto">
          <a:xfrm>
            <a:off x="2342680" y="983509"/>
            <a:ext cx="4992649" cy="1149100"/>
          </a:xfrm>
          <a:prstGeom prst="rect">
            <a:avLst/>
          </a:prstGeom>
          <a:effectLst/>
        </p:spPr>
        <p:txBody>
          <a:bodyPr wrap="none" fromWordArt="1">
            <a:prstTxWarp prst="textPlain">
              <a:avLst>
                <a:gd name="adj" fmla="val 50000"/>
              </a:avLst>
            </a:prstTxWarp>
          </a:bodyPr>
          <a:lstStyle/>
          <a:p>
            <a:pPr algn="ctr"/>
            <a:endParaRPr lang="en-US" sz="1600" kern="10" dirty="0">
              <a:ln w="12700">
                <a:solidFill>
                  <a:srgbClr val="3333CC"/>
                </a:solidFill>
                <a:round/>
                <a:headEnd/>
                <a:tailEnd/>
              </a:ln>
              <a:solidFill>
                <a:schemeClr val="accent5">
                  <a:lumMod val="75000"/>
                  <a:alpha val="50000"/>
                </a:schemeClr>
              </a:solidFill>
              <a:latin typeface="Arial Black"/>
            </a:endParaRPr>
          </a:p>
        </p:txBody>
      </p:sp>
      <p:sp>
        <p:nvSpPr>
          <p:cNvPr id="2" name="Title 1"/>
          <p:cNvSpPr>
            <a:spLocks noGrp="1"/>
          </p:cNvSpPr>
          <p:nvPr>
            <p:ph type="title"/>
          </p:nvPr>
        </p:nvSpPr>
        <p:spPr>
          <a:xfrm>
            <a:off x="2595154" y="307731"/>
            <a:ext cx="5256377" cy="860444"/>
          </a:xfrm>
        </p:spPr>
        <p:txBody>
          <a:bodyPr/>
          <a:lstStyle/>
          <a:p>
            <a:r>
              <a:rPr lang="en-US" sz="2400" b="1" dirty="0">
                <a:solidFill>
                  <a:srgbClr val="002A7E"/>
                </a:solidFill>
              </a:rPr>
              <a:t>NAVSUP WSS SDR POCs</a:t>
            </a:r>
          </a:p>
        </p:txBody>
      </p:sp>
    </p:spTree>
    <p:extLst>
      <p:ext uri="{BB962C8B-B14F-4D97-AF65-F5344CB8AC3E}">
        <p14:creationId xmlns:p14="http://schemas.microsoft.com/office/powerpoint/2010/main" val="412175135"/>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400" dirty="0"/>
              <a:t>Questions?</a:t>
            </a:r>
          </a:p>
        </p:txBody>
      </p:sp>
      <p:pic>
        <p:nvPicPr>
          <p:cNvPr id="30722" name="Picture 3"/>
          <p:cNvPicPr>
            <a:picLocks noGrp="1" noChangeAspect="1" noChangeArrowheads="1"/>
          </p:cNvPicPr>
          <p:nvPr>
            <p:ph idx="4294967295"/>
          </p:nvPr>
        </p:nvPicPr>
        <p:blipFill>
          <a:blip r:embed="rId3" cstate="print"/>
          <a:srcRect/>
          <a:stretch>
            <a:fillRect/>
          </a:stretch>
        </p:blipFill>
        <p:spPr>
          <a:xfrm>
            <a:off x="0" y="1371600"/>
            <a:ext cx="9144000" cy="5486400"/>
          </a:xfrm>
        </p:spPr>
      </p:pic>
      <p:pic>
        <p:nvPicPr>
          <p:cNvPr id="7" name="Picture 5" descr="MCj04344110000[1]"/>
          <p:cNvPicPr>
            <a:picLocks noChangeAspect="1" noChangeArrowheads="1"/>
          </p:cNvPicPr>
          <p:nvPr/>
        </p:nvPicPr>
        <p:blipFill>
          <a:blip r:embed="rId4" cstate="print"/>
          <a:srcRect/>
          <a:stretch>
            <a:fillRect/>
          </a:stretch>
        </p:blipFill>
        <p:spPr bwMode="auto">
          <a:xfrm>
            <a:off x="4141176" y="1629777"/>
            <a:ext cx="4216523" cy="4744647"/>
          </a:xfrm>
          <a:prstGeom prst="rect">
            <a:avLst/>
          </a:prstGeom>
          <a:noFill/>
          <a:ln w="9525">
            <a:noFill/>
            <a:miter lim="800000"/>
            <a:headEnd/>
            <a:tailEnd/>
          </a:ln>
        </p:spPr>
      </p:pic>
    </p:spTree>
    <p:extLst>
      <p:ext uri="{BB962C8B-B14F-4D97-AF65-F5344CB8AC3E}">
        <p14:creationId xmlns:p14="http://schemas.microsoft.com/office/powerpoint/2010/main" val="2716205994"/>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Websites and Sources</a:t>
            </a:r>
          </a:p>
        </p:txBody>
      </p:sp>
      <p:sp>
        <p:nvSpPr>
          <p:cNvPr id="29698" name="Rectangle 2"/>
          <p:cNvSpPr>
            <a:spLocks noGrp="1" noChangeArrowheads="1"/>
          </p:cNvSpPr>
          <p:nvPr>
            <p:ph idx="1"/>
          </p:nvPr>
        </p:nvSpPr>
        <p:spPr>
          <a:xfrm>
            <a:off x="302625" y="1283676"/>
            <a:ext cx="7886700" cy="5451231"/>
          </a:xfrm>
        </p:spPr>
        <p:txBody>
          <a:bodyPr/>
          <a:lstStyle/>
          <a:p>
            <a:pPr marL="0" indent="0" algn="ctr">
              <a:lnSpc>
                <a:spcPct val="90000"/>
              </a:lnSpc>
              <a:buNone/>
            </a:pPr>
            <a:endParaRPr lang="en-US" b="1" dirty="0">
              <a:solidFill>
                <a:schemeClr val="tx2"/>
              </a:solidFill>
            </a:endParaRPr>
          </a:p>
          <a:p>
            <a:pPr marL="0" indent="0" algn="ctr">
              <a:lnSpc>
                <a:spcPct val="90000"/>
              </a:lnSpc>
              <a:buNone/>
            </a:pPr>
            <a:r>
              <a:rPr lang="en-US" b="1" dirty="0">
                <a:solidFill>
                  <a:schemeClr val="tx2"/>
                </a:solidFill>
              </a:rPr>
              <a:t>PDREP</a:t>
            </a:r>
          </a:p>
          <a:p>
            <a:pPr lvl="0" algn="ctr">
              <a:buNone/>
            </a:pPr>
            <a:r>
              <a:rPr lang="en-US" b="1" dirty="0">
                <a:solidFill>
                  <a:srgbClr val="ED7D31"/>
                </a:solidFill>
              </a:rPr>
              <a:t>https://pdrep.csd.disa.mil</a:t>
            </a:r>
            <a:endParaRPr lang="en-US" sz="1200" b="1" dirty="0">
              <a:solidFill>
                <a:schemeClr val="accent2"/>
              </a:solidFill>
            </a:endParaRPr>
          </a:p>
          <a:p>
            <a:pPr algn="ctr">
              <a:lnSpc>
                <a:spcPct val="90000"/>
              </a:lnSpc>
              <a:buFontTx/>
              <a:buNone/>
            </a:pPr>
            <a:endParaRPr lang="en-US" b="1" dirty="0">
              <a:solidFill>
                <a:schemeClr val="tx2"/>
              </a:solidFill>
            </a:endParaRPr>
          </a:p>
          <a:p>
            <a:pPr algn="ctr">
              <a:lnSpc>
                <a:spcPct val="90000"/>
              </a:lnSpc>
              <a:buFontTx/>
              <a:buNone/>
            </a:pPr>
            <a:r>
              <a:rPr lang="en-US" b="1" dirty="0">
                <a:solidFill>
                  <a:schemeClr val="tx2"/>
                </a:solidFill>
              </a:rPr>
              <a:t>SDR References</a:t>
            </a:r>
          </a:p>
          <a:p>
            <a:pPr algn="ctr">
              <a:buNone/>
            </a:pPr>
            <a:r>
              <a:rPr lang="en-US" b="1" dirty="0">
                <a:solidFill>
                  <a:schemeClr val="accent2"/>
                </a:solidFill>
              </a:rPr>
              <a:t>SECNAV Instruction 4855.3D </a:t>
            </a:r>
          </a:p>
          <a:p>
            <a:pPr algn="ctr">
              <a:buNone/>
            </a:pPr>
            <a:r>
              <a:rPr lang="nl-NL" b="1" dirty="0">
                <a:solidFill>
                  <a:schemeClr val="accent2"/>
                </a:solidFill>
              </a:rPr>
              <a:t>DLMS 4000.25 Vol 2, Ch 17 </a:t>
            </a:r>
          </a:p>
          <a:p>
            <a:pPr algn="ctr">
              <a:lnSpc>
                <a:spcPct val="90000"/>
              </a:lnSpc>
              <a:buFontTx/>
              <a:buNone/>
            </a:pPr>
            <a:endParaRPr lang="en-US" b="1" dirty="0">
              <a:solidFill>
                <a:schemeClr val="tx2"/>
              </a:solidFill>
            </a:endParaRPr>
          </a:p>
          <a:p>
            <a:pPr algn="ctr">
              <a:lnSpc>
                <a:spcPct val="90000"/>
              </a:lnSpc>
              <a:buFontTx/>
              <a:buNone/>
            </a:pPr>
            <a:r>
              <a:rPr lang="en-US" b="1" dirty="0">
                <a:solidFill>
                  <a:schemeClr val="tx2"/>
                </a:solidFill>
              </a:rPr>
              <a:t>TDR Policy &amp; Guidance </a:t>
            </a:r>
          </a:p>
          <a:p>
            <a:pPr algn="ctr">
              <a:buNone/>
            </a:pPr>
            <a:r>
              <a:rPr lang="en-US" b="1">
                <a:solidFill>
                  <a:schemeClr val="accent2"/>
                </a:solidFill>
              </a:rPr>
              <a:t>usarmy.scott.sddc.mbx.hq-loss-damage-reporting@army.mil</a:t>
            </a:r>
          </a:p>
          <a:p>
            <a:pPr algn="ctr">
              <a:buNone/>
            </a:pPr>
            <a:endParaRPr lang="nl-NL" b="1" dirty="0">
              <a:solidFill>
                <a:schemeClr val="accent2"/>
              </a:solidFill>
            </a:endParaRPr>
          </a:p>
          <a:p>
            <a:pPr algn="ctr">
              <a:buNone/>
            </a:pPr>
            <a:r>
              <a:rPr lang="en-US" b="1" dirty="0">
                <a:solidFill>
                  <a:schemeClr val="tx2"/>
                </a:solidFill>
              </a:rPr>
              <a:t>CAV Statement of Work</a:t>
            </a:r>
          </a:p>
          <a:p>
            <a:pPr algn="ctr">
              <a:buNone/>
            </a:pPr>
            <a:r>
              <a:rPr lang="en-US" b="1" dirty="0">
                <a:solidFill>
                  <a:schemeClr val="accent2"/>
                </a:solidFill>
              </a:rPr>
              <a:t>https://www.navsup.navy.mil/public/navsup/wss/pi_cd/ </a:t>
            </a:r>
          </a:p>
          <a:p>
            <a:pPr algn="ctr">
              <a:buNone/>
            </a:pPr>
            <a:endParaRPr lang="nl-NL" b="1" dirty="0">
              <a:solidFill>
                <a:schemeClr val="accent2"/>
              </a:solidFill>
            </a:endParaRPr>
          </a:p>
          <a:p>
            <a:pPr lvl="0" algn="ctr">
              <a:buNone/>
            </a:pPr>
            <a:endParaRPr lang="en-US" b="1" dirty="0">
              <a:solidFill>
                <a:srgbClr val="44546A"/>
              </a:solidFill>
            </a:endParaRPr>
          </a:p>
          <a:p>
            <a:pPr algn="ctr">
              <a:buNone/>
            </a:pPr>
            <a:endParaRPr lang="en-US" b="1" dirty="0">
              <a:solidFill>
                <a:schemeClr val="accent2"/>
              </a:solidFill>
            </a:endParaRPr>
          </a:p>
          <a:p>
            <a:pPr lvl="0" algn="ctr">
              <a:buNone/>
            </a:pPr>
            <a:endParaRPr lang="en-US" b="1" dirty="0">
              <a:solidFill>
                <a:srgbClr val="44546A"/>
              </a:solidFill>
            </a:endParaRPr>
          </a:p>
          <a:p>
            <a:pPr algn="ctr">
              <a:buNone/>
            </a:pPr>
            <a:endParaRPr lang="en-US" b="1" dirty="0">
              <a:solidFill>
                <a:schemeClr val="accent2"/>
              </a:solidFill>
            </a:endParaRPr>
          </a:p>
          <a:p>
            <a:pPr algn="ctr">
              <a:buNone/>
            </a:pPr>
            <a:endParaRPr lang="en-US" sz="1800" b="1" dirty="0">
              <a:solidFill>
                <a:schemeClr val="accent2"/>
              </a:solidFill>
            </a:endParaRPr>
          </a:p>
          <a:p>
            <a:pPr algn="ctr">
              <a:lnSpc>
                <a:spcPct val="90000"/>
              </a:lnSpc>
              <a:buFontTx/>
              <a:buNone/>
            </a:pPr>
            <a:endParaRPr lang="en-US" b="1" dirty="0">
              <a:solidFill>
                <a:schemeClr val="accent2"/>
              </a:solidFill>
            </a:endParaRPr>
          </a:p>
          <a:p>
            <a:pPr algn="ctr">
              <a:lnSpc>
                <a:spcPct val="90000"/>
              </a:lnSpc>
              <a:buFontTx/>
              <a:buNone/>
            </a:pPr>
            <a:endParaRPr lang="en-US" sz="1800" b="1" dirty="0">
              <a:solidFill>
                <a:schemeClr val="accent2"/>
              </a:solidFill>
            </a:endParaRPr>
          </a:p>
          <a:p>
            <a:pPr algn="ctr">
              <a:lnSpc>
                <a:spcPct val="90000"/>
              </a:lnSpc>
              <a:buFontTx/>
              <a:buNone/>
            </a:pPr>
            <a:endParaRPr lang="en-US" sz="1800" b="1" dirty="0">
              <a:solidFill>
                <a:schemeClr val="accent2"/>
              </a:solidFill>
            </a:endParaRPr>
          </a:p>
          <a:p>
            <a:pPr>
              <a:lnSpc>
                <a:spcPct val="90000"/>
              </a:lnSpc>
              <a:buFontTx/>
              <a:buNone/>
            </a:pPr>
            <a:endParaRPr lang="en-US" sz="1200" b="1" dirty="0">
              <a:solidFill>
                <a:schemeClr val="accent2"/>
              </a:solidFill>
            </a:endParaRPr>
          </a:p>
          <a:p>
            <a:pPr>
              <a:lnSpc>
                <a:spcPct val="90000"/>
              </a:lnSpc>
              <a:buFontTx/>
              <a:buNone/>
            </a:pPr>
            <a:endParaRPr lang="en-US" sz="1200" b="1" dirty="0">
              <a:solidFill>
                <a:schemeClr val="accent2"/>
              </a:solidFill>
            </a:endParaRPr>
          </a:p>
          <a:p>
            <a:pPr>
              <a:lnSpc>
                <a:spcPct val="90000"/>
              </a:lnSpc>
              <a:buFontTx/>
              <a:buNone/>
            </a:pPr>
            <a:endParaRPr lang="en-US" sz="1200" b="1" dirty="0">
              <a:solidFill>
                <a:srgbClr val="FF0000"/>
              </a:solidFill>
            </a:endParaRPr>
          </a:p>
          <a:p>
            <a:pPr>
              <a:lnSpc>
                <a:spcPct val="90000"/>
              </a:lnSpc>
              <a:buFontTx/>
              <a:buNone/>
            </a:pPr>
            <a:endParaRPr lang="en-US" sz="1200" b="1" dirty="0">
              <a:solidFill>
                <a:schemeClr val="accent2"/>
              </a:solidFill>
            </a:endParaRPr>
          </a:p>
          <a:p>
            <a:pPr>
              <a:lnSpc>
                <a:spcPct val="90000"/>
              </a:lnSpc>
            </a:pPr>
            <a:endParaRPr lang="en-US" sz="2400" b="1" dirty="0"/>
          </a:p>
        </p:txBody>
      </p:sp>
    </p:spTree>
    <p:extLst>
      <p:ext uri="{BB962C8B-B14F-4D97-AF65-F5344CB8AC3E}">
        <p14:creationId xmlns:p14="http://schemas.microsoft.com/office/powerpoint/2010/main" val="14933630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2"/>
          <p:cNvSpPr txBox="1">
            <a:spLocks noChangeAspect="1"/>
          </p:cNvSpPr>
          <p:nvPr/>
        </p:nvSpPr>
        <p:spPr bwMode="auto">
          <a:xfrm>
            <a:off x="2515294" y="861632"/>
            <a:ext cx="6516200" cy="279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Narrow" panose="020B0606020202030204" pitchFamily="34" charset="0"/>
                <a:ea typeface="MS PGothic" panose="020B0600070205080204" pitchFamily="34" charset="-128"/>
              </a:defRPr>
            </a:lvl1pPr>
            <a:lvl2pPr marL="742950" indent="-285750">
              <a:defRPr>
                <a:solidFill>
                  <a:schemeClr val="tx1"/>
                </a:solidFill>
                <a:latin typeface="Arial Narrow" panose="020B0606020202030204" pitchFamily="34" charset="0"/>
                <a:ea typeface="MS PGothic" panose="020B0600070205080204" pitchFamily="34" charset="-128"/>
              </a:defRPr>
            </a:lvl2pPr>
            <a:lvl3pPr marL="1143000" indent="-228600">
              <a:defRPr>
                <a:solidFill>
                  <a:schemeClr val="tx1"/>
                </a:solidFill>
                <a:latin typeface="Arial Narrow" panose="020B0606020202030204" pitchFamily="34" charset="0"/>
                <a:ea typeface="MS PGothic" panose="020B0600070205080204" pitchFamily="34" charset="-128"/>
              </a:defRPr>
            </a:lvl3pPr>
            <a:lvl4pPr marL="1600200" indent="-228600">
              <a:defRPr>
                <a:solidFill>
                  <a:schemeClr val="tx1"/>
                </a:solidFill>
                <a:latin typeface="Arial Narrow" panose="020B0606020202030204" pitchFamily="34" charset="0"/>
                <a:ea typeface="MS PGothic" panose="020B0600070205080204" pitchFamily="34" charset="-128"/>
              </a:defRPr>
            </a:lvl4pPr>
            <a:lvl5pPr marL="2057400" indent="-228600">
              <a:defRPr>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9pPr>
          </a:lstStyle>
          <a:p>
            <a:pPr>
              <a:lnSpc>
                <a:spcPts val="2200"/>
              </a:lnSpc>
            </a:pPr>
            <a:r>
              <a:rPr lang="en-US" altLang="en-US" sz="2400" b="1" dirty="0">
                <a:solidFill>
                  <a:srgbClr val="002060"/>
                </a:solidFill>
                <a:latin typeface="Arial" panose="020B0604020202020204" pitchFamily="34" charset="0"/>
                <a:cs typeface="Arial" panose="020B0604020202020204" pitchFamily="34" charset="0"/>
              </a:rPr>
              <a:t>What is an SDR?</a:t>
            </a:r>
          </a:p>
        </p:txBody>
      </p:sp>
      <p:sp>
        <p:nvSpPr>
          <p:cNvPr id="8" name="TextBox 7"/>
          <p:cNvSpPr txBox="1"/>
          <p:nvPr/>
        </p:nvSpPr>
        <p:spPr>
          <a:xfrm>
            <a:off x="5188619" y="2273485"/>
            <a:ext cx="184731" cy="300082"/>
          </a:xfrm>
          <a:prstGeom prst="rect">
            <a:avLst/>
          </a:prstGeom>
          <a:noFill/>
        </p:spPr>
        <p:txBody>
          <a:bodyPr wrap="none" rtlCol="0">
            <a:spAutoFit/>
          </a:bodyPr>
          <a:lstStyle/>
          <a:p>
            <a:endParaRPr lang="en-US" sz="1350" dirty="0"/>
          </a:p>
        </p:txBody>
      </p:sp>
      <p:sp>
        <p:nvSpPr>
          <p:cNvPr id="2" name="Rectangle 1"/>
          <p:cNvSpPr/>
          <p:nvPr/>
        </p:nvSpPr>
        <p:spPr>
          <a:xfrm>
            <a:off x="330199" y="1295452"/>
            <a:ext cx="8407400" cy="5203476"/>
          </a:xfrm>
          <a:prstGeom prst="rect">
            <a:avLst/>
          </a:prstGeom>
        </p:spPr>
        <p:txBody>
          <a:bodyPr wrap="square">
            <a:spAutoFit/>
          </a:bodyPr>
          <a:lstStyle/>
          <a:p>
            <a:pPr indent="-168275">
              <a:lnSpc>
                <a:spcPct val="90000"/>
              </a:lnSpc>
              <a:spcBef>
                <a:spcPts val="1000"/>
              </a:spcBef>
              <a:spcAft>
                <a:spcPts val="1800"/>
              </a:spcAft>
              <a:buClr>
                <a:srgbClr val="002A7E"/>
              </a:buClr>
              <a:defRPr/>
            </a:pPr>
            <a:r>
              <a:rPr lang="en-US" sz="1600" b="1" dirty="0">
                <a:solidFill>
                  <a:schemeClr val="tx2"/>
                </a:solidFill>
                <a:latin typeface="Arial" panose="020B0604020202020204" pitchFamily="34" charset="0"/>
                <a:cs typeface="Arial" panose="020B0604020202020204" pitchFamily="34" charset="0"/>
              </a:rPr>
              <a:t>Supply Discrepancy Report (SDR) applies to the identification, reporting and resolution of discrepant shipments of material occurring in the Department of Defense (DOD) Logistics System when the shipping (item) and packaging discrepancies are attributable to a shipper (issuer) error.</a:t>
            </a:r>
          </a:p>
          <a:p>
            <a:pPr indent="-168275">
              <a:lnSpc>
                <a:spcPct val="90000"/>
              </a:lnSpc>
              <a:spcBef>
                <a:spcPts val="1000"/>
              </a:spcBef>
              <a:spcAft>
                <a:spcPts val="1800"/>
              </a:spcAft>
              <a:buClr>
                <a:srgbClr val="002A7E"/>
              </a:buClr>
              <a:defRPr/>
            </a:pPr>
            <a:r>
              <a:rPr lang="en-US" sz="1600" b="1" dirty="0">
                <a:solidFill>
                  <a:schemeClr val="tx2"/>
                </a:solidFill>
                <a:latin typeface="Arial" panose="020B0604020202020204" pitchFamily="34" charset="0"/>
                <a:cs typeface="Arial" panose="020B0604020202020204" pitchFamily="34" charset="0"/>
              </a:rPr>
              <a:t>SDRs are used as a tool to measure the quality of shipper performance and customer support. The ultimate goal is to improve supply chain efficiency and reliability.</a:t>
            </a:r>
          </a:p>
          <a:p>
            <a:pPr marL="457200" lvl="3" indent="-457200">
              <a:spcBef>
                <a:spcPts val="600"/>
              </a:spcBef>
              <a:spcAft>
                <a:spcPts val="1200"/>
              </a:spcAft>
              <a:buClr>
                <a:srgbClr val="002A7E"/>
              </a:buClr>
              <a:buFont typeface="Wingdings" panose="05000000000000000000" pitchFamily="2" charset="2"/>
              <a:buChar char="§"/>
              <a:defRPr/>
            </a:pPr>
            <a:r>
              <a:rPr lang="en-US" sz="1400" dirty="0">
                <a:latin typeface="Arial" panose="020B0604020202020204" pitchFamily="34" charset="0"/>
                <a:cs typeface="Arial" panose="020B0604020202020204" pitchFamily="34" charset="0"/>
              </a:rPr>
              <a:t>Overage</a:t>
            </a:r>
          </a:p>
          <a:p>
            <a:pPr marL="457200" lvl="3" indent="-457200">
              <a:spcBef>
                <a:spcPts val="600"/>
              </a:spcBef>
              <a:spcAft>
                <a:spcPts val="1200"/>
              </a:spcAft>
              <a:buClr>
                <a:srgbClr val="002A7E"/>
              </a:buClr>
              <a:buFont typeface="Wingdings" panose="05000000000000000000" pitchFamily="2" charset="2"/>
              <a:buChar char="§"/>
              <a:defRPr/>
            </a:pPr>
            <a:r>
              <a:rPr lang="en-US" sz="1400" dirty="0">
                <a:latin typeface="Arial" panose="020B0604020202020204" pitchFamily="34" charset="0"/>
                <a:cs typeface="Arial" panose="020B0604020202020204" pitchFamily="34" charset="0"/>
              </a:rPr>
              <a:t>Shortage</a:t>
            </a:r>
          </a:p>
          <a:p>
            <a:pPr marL="457200" lvl="3" indent="-457200">
              <a:spcBef>
                <a:spcPts val="600"/>
              </a:spcBef>
              <a:spcAft>
                <a:spcPts val="1200"/>
              </a:spcAft>
              <a:buClr>
                <a:srgbClr val="002A7E"/>
              </a:buClr>
              <a:buFont typeface="Wingdings" panose="05000000000000000000" pitchFamily="2" charset="2"/>
              <a:buChar char="§"/>
              <a:defRPr/>
            </a:pPr>
            <a:r>
              <a:rPr lang="en-US" sz="1400" dirty="0">
                <a:latin typeface="Arial" panose="020B0604020202020204" pitchFamily="34" charset="0"/>
                <a:cs typeface="Arial" panose="020B0604020202020204" pitchFamily="34" charset="0"/>
              </a:rPr>
              <a:t>Total Non-Receipt</a:t>
            </a:r>
          </a:p>
          <a:p>
            <a:pPr marL="457200" lvl="3" indent="-457200">
              <a:spcBef>
                <a:spcPts val="600"/>
              </a:spcBef>
              <a:spcAft>
                <a:spcPts val="1200"/>
              </a:spcAft>
              <a:buClr>
                <a:srgbClr val="002A7E"/>
              </a:buClr>
              <a:buFont typeface="Wingdings" panose="05000000000000000000" pitchFamily="2" charset="2"/>
              <a:buChar char="§"/>
              <a:defRPr/>
            </a:pPr>
            <a:r>
              <a:rPr lang="en-US" sz="1400" dirty="0">
                <a:latin typeface="Arial" panose="020B0604020202020204" pitchFamily="34" charset="0"/>
                <a:cs typeface="Arial" panose="020B0604020202020204" pitchFamily="34" charset="0"/>
              </a:rPr>
              <a:t>Incorrect/Misdirected Material</a:t>
            </a:r>
          </a:p>
          <a:p>
            <a:pPr marL="457200" lvl="3" indent="-457200">
              <a:spcBef>
                <a:spcPts val="600"/>
              </a:spcBef>
              <a:spcAft>
                <a:spcPts val="1200"/>
              </a:spcAft>
              <a:buClr>
                <a:srgbClr val="002A7E"/>
              </a:buClr>
              <a:buFont typeface="Wingdings" panose="05000000000000000000" pitchFamily="2" charset="2"/>
              <a:buChar char="§"/>
              <a:defRPr/>
            </a:pPr>
            <a:r>
              <a:rPr lang="en-US" sz="1400" dirty="0">
                <a:latin typeface="Arial" panose="020B0604020202020204" pitchFamily="34" charset="0"/>
                <a:cs typeface="Arial" panose="020B0604020202020204" pitchFamily="34" charset="0"/>
              </a:rPr>
              <a:t>Incorrect Condition</a:t>
            </a:r>
          </a:p>
          <a:p>
            <a:pPr marL="457200" lvl="3" indent="-457200">
              <a:spcBef>
                <a:spcPts val="600"/>
              </a:spcBef>
              <a:spcAft>
                <a:spcPts val="1200"/>
              </a:spcAft>
              <a:buClr>
                <a:srgbClr val="002A7E"/>
              </a:buClr>
              <a:buFont typeface="Wingdings" panose="05000000000000000000" pitchFamily="2" charset="2"/>
              <a:buChar char="§"/>
              <a:defRPr/>
            </a:pPr>
            <a:r>
              <a:rPr lang="en-US" sz="1400" dirty="0">
                <a:latin typeface="Arial" panose="020B0604020202020204" pitchFamily="34" charset="0"/>
                <a:cs typeface="Arial" panose="020B0604020202020204" pitchFamily="34" charset="0"/>
              </a:rPr>
              <a:t>Missing/ Incorrect Documentation</a:t>
            </a:r>
          </a:p>
          <a:p>
            <a:pPr marL="457200" lvl="3" indent="-457200">
              <a:spcBef>
                <a:spcPts val="600"/>
              </a:spcBef>
              <a:spcAft>
                <a:spcPts val="1200"/>
              </a:spcAft>
              <a:buClr>
                <a:srgbClr val="002A7E"/>
              </a:buClr>
              <a:buFont typeface="Wingdings" panose="05000000000000000000" pitchFamily="2" charset="2"/>
              <a:buChar char="§"/>
              <a:defRPr/>
            </a:pPr>
            <a:r>
              <a:rPr lang="en-US" sz="1400" dirty="0">
                <a:latin typeface="Arial" panose="020B0604020202020204" pitchFamily="34" charset="0"/>
                <a:cs typeface="Arial" panose="020B0604020202020204" pitchFamily="34" charset="0"/>
              </a:rPr>
              <a:t>Improper/ Inadequate Packaging</a:t>
            </a:r>
          </a:p>
        </p:txBody>
      </p:sp>
      <p:pic>
        <p:nvPicPr>
          <p:cNvPr id="5" name="Picture 7" descr="MCj01494340000[1]"/>
          <p:cNvPicPr>
            <a:picLocks noChangeAspect="1" noChangeArrowheads="1"/>
          </p:cNvPicPr>
          <p:nvPr/>
        </p:nvPicPr>
        <p:blipFill>
          <a:blip r:embed="rId2" cstate="print"/>
          <a:srcRect/>
          <a:stretch>
            <a:fillRect/>
          </a:stretch>
        </p:blipFill>
        <p:spPr bwMode="auto">
          <a:xfrm>
            <a:off x="5188619" y="3905494"/>
            <a:ext cx="2738438" cy="1654175"/>
          </a:xfrm>
          <a:prstGeom prst="rect">
            <a:avLst/>
          </a:prstGeom>
          <a:noFill/>
          <a:ln w="9525">
            <a:noFill/>
            <a:miter lim="800000"/>
            <a:headEnd/>
            <a:tailEnd/>
          </a:ln>
        </p:spPr>
      </p:pic>
    </p:spTree>
    <p:extLst>
      <p:ext uri="{BB962C8B-B14F-4D97-AF65-F5344CB8AC3E}">
        <p14:creationId xmlns:p14="http://schemas.microsoft.com/office/powerpoint/2010/main" val="28560577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2"/>
          <p:cNvSpPr txBox="1">
            <a:spLocks noChangeAspect="1"/>
          </p:cNvSpPr>
          <p:nvPr/>
        </p:nvSpPr>
        <p:spPr bwMode="auto">
          <a:xfrm>
            <a:off x="2515294" y="861632"/>
            <a:ext cx="6516200" cy="279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Narrow" panose="020B0606020202030204" pitchFamily="34" charset="0"/>
                <a:ea typeface="MS PGothic" panose="020B0600070205080204" pitchFamily="34" charset="-128"/>
              </a:defRPr>
            </a:lvl1pPr>
            <a:lvl2pPr marL="742950" indent="-285750">
              <a:defRPr>
                <a:solidFill>
                  <a:schemeClr val="tx1"/>
                </a:solidFill>
                <a:latin typeface="Arial Narrow" panose="020B0606020202030204" pitchFamily="34" charset="0"/>
                <a:ea typeface="MS PGothic" panose="020B0600070205080204" pitchFamily="34" charset="-128"/>
              </a:defRPr>
            </a:lvl2pPr>
            <a:lvl3pPr marL="1143000" indent="-228600">
              <a:defRPr>
                <a:solidFill>
                  <a:schemeClr val="tx1"/>
                </a:solidFill>
                <a:latin typeface="Arial Narrow" panose="020B0606020202030204" pitchFamily="34" charset="0"/>
                <a:ea typeface="MS PGothic" panose="020B0600070205080204" pitchFamily="34" charset="-128"/>
              </a:defRPr>
            </a:lvl3pPr>
            <a:lvl4pPr marL="1600200" indent="-228600">
              <a:defRPr>
                <a:solidFill>
                  <a:schemeClr val="tx1"/>
                </a:solidFill>
                <a:latin typeface="Arial Narrow" panose="020B0606020202030204" pitchFamily="34" charset="0"/>
                <a:ea typeface="MS PGothic" panose="020B0600070205080204" pitchFamily="34" charset="-128"/>
              </a:defRPr>
            </a:lvl4pPr>
            <a:lvl5pPr marL="2057400" indent="-228600">
              <a:defRPr>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9pPr>
          </a:lstStyle>
          <a:p>
            <a:pPr>
              <a:lnSpc>
                <a:spcPts val="2200"/>
              </a:lnSpc>
            </a:pPr>
            <a:r>
              <a:rPr lang="en-US" altLang="en-US" sz="2400" b="1" dirty="0">
                <a:solidFill>
                  <a:srgbClr val="002060"/>
                </a:solidFill>
                <a:latin typeface="Arial" panose="020B0604020202020204" pitchFamily="34" charset="0"/>
                <a:cs typeface="Arial" panose="020B0604020202020204" pitchFamily="34" charset="0"/>
              </a:rPr>
              <a:t>What is NOT an SDR?</a:t>
            </a:r>
          </a:p>
        </p:txBody>
      </p:sp>
      <p:sp>
        <p:nvSpPr>
          <p:cNvPr id="8" name="TextBox 7"/>
          <p:cNvSpPr txBox="1"/>
          <p:nvPr/>
        </p:nvSpPr>
        <p:spPr>
          <a:xfrm>
            <a:off x="5188619" y="2273485"/>
            <a:ext cx="184731" cy="300082"/>
          </a:xfrm>
          <a:prstGeom prst="rect">
            <a:avLst/>
          </a:prstGeom>
          <a:noFill/>
        </p:spPr>
        <p:txBody>
          <a:bodyPr wrap="none" rtlCol="0">
            <a:spAutoFit/>
          </a:bodyPr>
          <a:lstStyle/>
          <a:p>
            <a:endParaRPr lang="en-US" sz="1350" dirty="0"/>
          </a:p>
        </p:txBody>
      </p:sp>
      <p:sp>
        <p:nvSpPr>
          <p:cNvPr id="2" name="Rectangle 1"/>
          <p:cNvSpPr/>
          <p:nvPr/>
        </p:nvSpPr>
        <p:spPr>
          <a:xfrm>
            <a:off x="368300" y="1764406"/>
            <a:ext cx="8407400" cy="4330416"/>
          </a:xfrm>
          <a:prstGeom prst="rect">
            <a:avLst/>
          </a:prstGeom>
        </p:spPr>
        <p:txBody>
          <a:bodyPr wrap="square">
            <a:spAutoFit/>
          </a:bodyPr>
          <a:lstStyle/>
          <a:p>
            <a:pPr marL="0" lvl="3">
              <a:spcBef>
                <a:spcPts val="1000"/>
              </a:spcBef>
              <a:spcAft>
                <a:spcPts val="2400"/>
              </a:spcAft>
              <a:buClr>
                <a:srgbClr val="002A7E"/>
              </a:buClr>
              <a:defRPr/>
            </a:pPr>
            <a:r>
              <a:rPr lang="en-US" sz="1600" b="1" dirty="0">
                <a:solidFill>
                  <a:schemeClr val="tx2"/>
                </a:solidFill>
                <a:latin typeface="Arial" panose="020B0604020202020204" pitchFamily="34" charset="0"/>
                <a:cs typeface="Arial" panose="020B0604020202020204" pitchFamily="34" charset="0"/>
              </a:rPr>
              <a:t>Transportation Discrepancy Report (TDR) occurs when material shipped via any mode of transportation (highway, rail, air, or water) by an approved Transportation Service Provider (TSP) in accordance with Defense Transportation System </a:t>
            </a:r>
            <a:r>
              <a:rPr lang="en-US" sz="1600" dirty="0"/>
              <a:t>(</a:t>
            </a:r>
            <a:r>
              <a:rPr lang="en-US" sz="1600" b="1" dirty="0">
                <a:solidFill>
                  <a:schemeClr val="tx2"/>
                </a:solidFill>
                <a:latin typeface="Arial" panose="020B0604020202020204" pitchFamily="34" charset="0"/>
                <a:cs typeface="Arial" panose="020B0604020202020204" pitchFamily="34" charset="0"/>
              </a:rPr>
              <a:t>DTS) policy and procedure is damaged, lost, or improperly shipped.</a:t>
            </a:r>
          </a:p>
          <a:p>
            <a:pPr marL="0" lvl="3">
              <a:spcBef>
                <a:spcPts val="1000"/>
              </a:spcBef>
              <a:spcAft>
                <a:spcPts val="2400"/>
              </a:spcAft>
              <a:buClr>
                <a:srgbClr val="002A7E"/>
              </a:buClr>
              <a:defRPr/>
            </a:pPr>
            <a:r>
              <a:rPr lang="en-US" sz="1600" b="1" dirty="0">
                <a:solidFill>
                  <a:schemeClr val="tx2"/>
                </a:solidFill>
                <a:latin typeface="Arial" panose="020B0604020202020204" pitchFamily="34" charset="0"/>
                <a:cs typeface="Arial" panose="020B0604020202020204" pitchFamily="34" charset="0"/>
              </a:rPr>
              <a:t>Product Quality Discrepancy Report (PQDR)is used to report material non-conformances, provide a vehicle to recover material cost as a result of the non-conformance, and to take steps to prevent recurrence. Non-conformance deficiencies are any defect, condition, or premature equipment failure indicating deficiencies in design, specification, documentation, material, manufacturing, and workmanship. </a:t>
            </a:r>
          </a:p>
          <a:p>
            <a:pPr marL="0" lvl="3" algn="r">
              <a:spcBef>
                <a:spcPts val="1000"/>
              </a:spcBef>
              <a:spcAft>
                <a:spcPts val="2400"/>
              </a:spcAft>
              <a:buClr>
                <a:srgbClr val="002A7E"/>
              </a:buClr>
              <a:defRPr/>
            </a:pPr>
            <a:r>
              <a:rPr lang="en-US" sz="1600" b="1" dirty="0">
                <a:solidFill>
                  <a:schemeClr val="tx2"/>
                </a:solidFill>
                <a:latin typeface="Arial" panose="020B0604020202020204" pitchFamily="34" charset="0"/>
                <a:cs typeface="Arial" panose="020B0604020202020204" pitchFamily="34" charset="0"/>
              </a:rPr>
              <a:t>A TDR or PQDR submitted as an SDR will be rejected.</a:t>
            </a:r>
          </a:p>
          <a:p>
            <a:pPr indent="-168275">
              <a:lnSpc>
                <a:spcPct val="90000"/>
              </a:lnSpc>
              <a:spcBef>
                <a:spcPts val="1000"/>
              </a:spcBef>
              <a:spcAft>
                <a:spcPts val="1800"/>
              </a:spcAft>
              <a:buClr>
                <a:srgbClr val="002A7E"/>
              </a:buClr>
              <a:defRPr/>
            </a:pPr>
            <a:endParaRPr lang="en-US" sz="1600" b="1" dirty="0">
              <a:solidFill>
                <a:schemeClr val="tx2"/>
              </a:solidFill>
              <a:latin typeface="Arial" panose="020B0604020202020204" pitchFamily="34" charset="0"/>
              <a:cs typeface="Arial" panose="020B0604020202020204" pitchFamily="34" charset="0"/>
            </a:endParaRPr>
          </a:p>
        </p:txBody>
      </p:sp>
      <p:pic>
        <p:nvPicPr>
          <p:cNvPr id="5" name="Picture 6" descr="view details"/>
          <p:cNvPicPr>
            <a:picLocks noChangeAspect="1" noChangeArrowheads="1"/>
          </p:cNvPicPr>
          <p:nvPr/>
        </p:nvPicPr>
        <p:blipFill>
          <a:blip r:embed="rId2" cstate="print"/>
          <a:srcRect/>
          <a:stretch>
            <a:fillRect/>
          </a:stretch>
        </p:blipFill>
        <p:spPr bwMode="auto">
          <a:xfrm>
            <a:off x="368300" y="4837112"/>
            <a:ext cx="2020888" cy="2020888"/>
          </a:xfrm>
          <a:prstGeom prst="rect">
            <a:avLst/>
          </a:prstGeom>
          <a:noFill/>
          <a:ln w="9525">
            <a:noFill/>
            <a:miter lim="800000"/>
            <a:headEnd/>
            <a:tailEnd/>
          </a:ln>
        </p:spPr>
      </p:pic>
    </p:spTree>
    <p:extLst>
      <p:ext uri="{BB962C8B-B14F-4D97-AF65-F5344CB8AC3E}">
        <p14:creationId xmlns:p14="http://schemas.microsoft.com/office/powerpoint/2010/main" val="18335404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2"/>
          <p:cNvSpPr txBox="1">
            <a:spLocks noChangeAspect="1"/>
          </p:cNvSpPr>
          <p:nvPr/>
        </p:nvSpPr>
        <p:spPr bwMode="auto">
          <a:xfrm>
            <a:off x="2515294" y="861632"/>
            <a:ext cx="6516200" cy="279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Narrow" panose="020B0606020202030204" pitchFamily="34" charset="0"/>
                <a:ea typeface="MS PGothic" panose="020B0600070205080204" pitchFamily="34" charset="-128"/>
              </a:defRPr>
            </a:lvl1pPr>
            <a:lvl2pPr marL="742950" indent="-285750">
              <a:defRPr>
                <a:solidFill>
                  <a:schemeClr val="tx1"/>
                </a:solidFill>
                <a:latin typeface="Arial Narrow" panose="020B0606020202030204" pitchFamily="34" charset="0"/>
                <a:ea typeface="MS PGothic" panose="020B0600070205080204" pitchFamily="34" charset="-128"/>
              </a:defRPr>
            </a:lvl2pPr>
            <a:lvl3pPr marL="1143000" indent="-228600">
              <a:defRPr>
                <a:solidFill>
                  <a:schemeClr val="tx1"/>
                </a:solidFill>
                <a:latin typeface="Arial Narrow" panose="020B0606020202030204" pitchFamily="34" charset="0"/>
                <a:ea typeface="MS PGothic" panose="020B0600070205080204" pitchFamily="34" charset="-128"/>
              </a:defRPr>
            </a:lvl3pPr>
            <a:lvl4pPr marL="1600200" indent="-228600">
              <a:defRPr>
                <a:solidFill>
                  <a:schemeClr val="tx1"/>
                </a:solidFill>
                <a:latin typeface="Arial Narrow" panose="020B0606020202030204" pitchFamily="34" charset="0"/>
                <a:ea typeface="MS PGothic" panose="020B0600070205080204" pitchFamily="34" charset="-128"/>
              </a:defRPr>
            </a:lvl4pPr>
            <a:lvl5pPr marL="2057400" indent="-228600">
              <a:defRPr>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9pPr>
          </a:lstStyle>
          <a:p>
            <a:pPr>
              <a:lnSpc>
                <a:spcPts val="2200"/>
              </a:lnSpc>
            </a:pPr>
            <a:r>
              <a:rPr lang="en-US" altLang="en-US" sz="2400" b="1" dirty="0">
                <a:solidFill>
                  <a:srgbClr val="002060"/>
                </a:solidFill>
                <a:latin typeface="Arial" panose="020B0604020202020204" pitchFamily="34" charset="0"/>
                <a:cs typeface="Arial" panose="020B0604020202020204" pitchFamily="34" charset="0"/>
              </a:rPr>
              <a:t>Platform for submitting an SDR</a:t>
            </a:r>
          </a:p>
        </p:txBody>
      </p:sp>
      <p:sp>
        <p:nvSpPr>
          <p:cNvPr id="8" name="TextBox 7"/>
          <p:cNvSpPr txBox="1"/>
          <p:nvPr/>
        </p:nvSpPr>
        <p:spPr>
          <a:xfrm>
            <a:off x="5188619" y="2273485"/>
            <a:ext cx="184731" cy="300082"/>
          </a:xfrm>
          <a:prstGeom prst="rect">
            <a:avLst/>
          </a:prstGeom>
          <a:noFill/>
        </p:spPr>
        <p:txBody>
          <a:bodyPr wrap="none" rtlCol="0">
            <a:spAutoFit/>
          </a:bodyPr>
          <a:lstStyle/>
          <a:p>
            <a:endParaRPr lang="en-US" sz="1350" dirty="0"/>
          </a:p>
        </p:txBody>
      </p:sp>
      <p:sp>
        <p:nvSpPr>
          <p:cNvPr id="2" name="Rectangle 1"/>
          <p:cNvSpPr/>
          <p:nvPr/>
        </p:nvSpPr>
        <p:spPr>
          <a:xfrm>
            <a:off x="335560" y="1434517"/>
            <a:ext cx="8498047" cy="5057795"/>
          </a:xfrm>
          <a:prstGeom prst="rect">
            <a:avLst/>
          </a:prstGeom>
        </p:spPr>
        <p:txBody>
          <a:bodyPr wrap="square">
            <a:spAutoFit/>
          </a:bodyPr>
          <a:lstStyle/>
          <a:p>
            <a:pPr marL="0" lvl="3" algn="ctr">
              <a:spcBef>
                <a:spcPts val="1000"/>
              </a:spcBef>
              <a:spcAft>
                <a:spcPts val="1200"/>
              </a:spcAft>
              <a:buClr>
                <a:srgbClr val="002A7E"/>
              </a:buClr>
              <a:defRPr/>
            </a:pPr>
            <a:endParaRPr lang="en-US" sz="1400" b="1" dirty="0">
              <a:solidFill>
                <a:schemeClr val="tx2"/>
              </a:solidFill>
              <a:latin typeface="Arial" panose="020B0604020202020204" pitchFamily="34" charset="0"/>
              <a:cs typeface="Arial" panose="020B0604020202020204" pitchFamily="34" charset="0"/>
            </a:endParaRPr>
          </a:p>
          <a:p>
            <a:pPr marL="0" lvl="3" algn="ctr">
              <a:spcBef>
                <a:spcPts val="1000"/>
              </a:spcBef>
              <a:spcAft>
                <a:spcPts val="1200"/>
              </a:spcAft>
              <a:buClr>
                <a:srgbClr val="002A7E"/>
              </a:buClr>
              <a:defRPr/>
            </a:pPr>
            <a:endParaRPr lang="en-US" sz="1400" b="1" dirty="0">
              <a:solidFill>
                <a:schemeClr val="tx2"/>
              </a:solidFill>
              <a:latin typeface="Arial" panose="020B0604020202020204" pitchFamily="34" charset="0"/>
              <a:cs typeface="Arial" panose="020B0604020202020204" pitchFamily="34" charset="0"/>
            </a:endParaRPr>
          </a:p>
          <a:p>
            <a:pPr marL="0" lvl="3" algn="ctr">
              <a:spcBef>
                <a:spcPts val="1000"/>
              </a:spcBef>
              <a:spcAft>
                <a:spcPts val="1200"/>
              </a:spcAft>
              <a:buClr>
                <a:srgbClr val="002A7E"/>
              </a:buClr>
              <a:defRPr/>
            </a:pPr>
            <a:r>
              <a:rPr lang="en-US" sz="1600" b="1" dirty="0">
                <a:solidFill>
                  <a:schemeClr val="tx2"/>
                </a:solidFill>
                <a:cs typeface="Arial" panose="020B0604020202020204" pitchFamily="34" charset="0"/>
              </a:rPr>
              <a:t>Product Data Reporting and Evaluation Program (PDREP)</a:t>
            </a:r>
          </a:p>
          <a:p>
            <a:pPr marL="0" lvl="3" algn="ctr">
              <a:spcBef>
                <a:spcPts val="1000"/>
              </a:spcBef>
              <a:spcAft>
                <a:spcPts val="1200"/>
              </a:spcAft>
              <a:buClr>
                <a:srgbClr val="002A7E"/>
              </a:buClr>
              <a:defRPr/>
            </a:pPr>
            <a:r>
              <a:rPr lang="en-US" sz="1600" b="1" dirty="0">
                <a:solidFill>
                  <a:schemeClr val="tx2"/>
                </a:solidFill>
                <a:cs typeface="Arial" panose="020B0604020202020204" pitchFamily="34" charset="0"/>
              </a:rPr>
              <a:t>https://www.pdrep.csd.disa.mil/ </a:t>
            </a:r>
          </a:p>
          <a:p>
            <a:pPr marL="0" lvl="3" algn="ctr">
              <a:spcBef>
                <a:spcPts val="1000"/>
              </a:spcBef>
              <a:spcAft>
                <a:spcPts val="1200"/>
              </a:spcAft>
              <a:buClr>
                <a:srgbClr val="002A7E"/>
              </a:buClr>
              <a:defRPr/>
            </a:pPr>
            <a:r>
              <a:rPr lang="en-US" sz="1600" b="1" dirty="0">
                <a:solidFill>
                  <a:schemeClr val="tx2"/>
                </a:solidFill>
                <a:cs typeface="Arial" panose="020B0604020202020204" pitchFamily="34" charset="0"/>
              </a:rPr>
              <a:t>PDREP Customer Support: webptsmh@navy.mil (207) 438-1690</a:t>
            </a:r>
          </a:p>
          <a:p>
            <a:pPr marL="0" lvl="3" algn="ctr">
              <a:spcBef>
                <a:spcPts val="1000"/>
              </a:spcBef>
              <a:spcAft>
                <a:spcPts val="1200"/>
              </a:spcAft>
              <a:buClr>
                <a:srgbClr val="002A7E"/>
              </a:buClr>
              <a:defRPr/>
            </a:pPr>
            <a:endParaRPr lang="en-US" sz="1600" b="1" dirty="0">
              <a:solidFill>
                <a:schemeClr val="tx2"/>
              </a:solidFill>
              <a:cs typeface="Arial" panose="020B0604020202020204" pitchFamily="34" charset="0"/>
            </a:endParaRPr>
          </a:p>
          <a:p>
            <a:pPr marL="457200" lvl="3" indent="-457200">
              <a:spcBef>
                <a:spcPts val="1000"/>
              </a:spcBef>
              <a:spcAft>
                <a:spcPts val="1200"/>
              </a:spcAft>
              <a:buClr>
                <a:srgbClr val="002A7E"/>
              </a:buClr>
              <a:buFont typeface="Wingdings" panose="05000000000000000000" pitchFamily="2" charset="2"/>
              <a:buChar char="§"/>
              <a:defRPr/>
            </a:pPr>
            <a:endParaRPr lang="en-US" sz="1400" dirty="0">
              <a:latin typeface="Arial" panose="020B0604020202020204" pitchFamily="34" charset="0"/>
              <a:cs typeface="Arial" panose="020B0604020202020204" pitchFamily="34" charset="0"/>
            </a:endParaRPr>
          </a:p>
          <a:p>
            <a:pPr marL="285750" lvl="3" indent="-285750">
              <a:spcBef>
                <a:spcPts val="1000"/>
              </a:spcBef>
              <a:spcAft>
                <a:spcPts val="1200"/>
              </a:spcAft>
              <a:buClr>
                <a:srgbClr val="002A7E"/>
              </a:buClr>
              <a:buFont typeface="Arial" panose="020B0604020202020204" pitchFamily="34" charset="0"/>
              <a:buChar char="•"/>
              <a:defRPr/>
            </a:pPr>
            <a:r>
              <a:rPr lang="en-US" sz="1400" dirty="0">
                <a:latin typeface="Arial" panose="020B0604020202020204" pitchFamily="34" charset="0"/>
                <a:cs typeface="Arial" panose="020B0604020202020204" pitchFamily="34" charset="0"/>
              </a:rPr>
              <a:t>SECNAV Instruction 4855.3D establishes Product Data Reporting and Evaluation Program (PDREP) as the central Department of the Navy (DON) database to collect, screen, and provide discrepancy contractor/supplier performance data to those activities responsible for purchase, supply, and contract administration. </a:t>
            </a:r>
            <a:endParaRPr lang="en-US" sz="1400" b="1" dirty="0">
              <a:solidFill>
                <a:schemeClr val="tx2"/>
              </a:solidFill>
              <a:latin typeface="Arial" panose="020B0604020202020204" pitchFamily="34" charset="0"/>
              <a:cs typeface="Arial" panose="020B0604020202020204" pitchFamily="34" charset="0"/>
            </a:endParaRPr>
          </a:p>
          <a:p>
            <a:pPr marL="457200" lvl="3" indent="-457200">
              <a:spcBef>
                <a:spcPts val="1000"/>
              </a:spcBef>
              <a:spcAft>
                <a:spcPts val="1200"/>
              </a:spcAft>
              <a:buClr>
                <a:srgbClr val="002A7E"/>
              </a:buClr>
              <a:buFont typeface="Wingdings" panose="05000000000000000000" pitchFamily="2" charset="2"/>
              <a:buChar char="§"/>
              <a:defRPr/>
            </a:pP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552111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2"/>
          <p:cNvSpPr txBox="1">
            <a:spLocks noChangeAspect="1"/>
          </p:cNvSpPr>
          <p:nvPr/>
        </p:nvSpPr>
        <p:spPr bwMode="auto">
          <a:xfrm>
            <a:off x="2515294" y="861632"/>
            <a:ext cx="6516200" cy="279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Narrow" panose="020B0606020202030204" pitchFamily="34" charset="0"/>
                <a:ea typeface="MS PGothic" panose="020B0600070205080204" pitchFamily="34" charset="-128"/>
              </a:defRPr>
            </a:lvl1pPr>
            <a:lvl2pPr marL="742950" indent="-285750">
              <a:defRPr>
                <a:solidFill>
                  <a:schemeClr val="tx1"/>
                </a:solidFill>
                <a:latin typeface="Arial Narrow" panose="020B0606020202030204" pitchFamily="34" charset="0"/>
                <a:ea typeface="MS PGothic" panose="020B0600070205080204" pitchFamily="34" charset="-128"/>
              </a:defRPr>
            </a:lvl2pPr>
            <a:lvl3pPr marL="1143000" indent="-228600">
              <a:defRPr>
                <a:solidFill>
                  <a:schemeClr val="tx1"/>
                </a:solidFill>
                <a:latin typeface="Arial Narrow" panose="020B0606020202030204" pitchFamily="34" charset="0"/>
                <a:ea typeface="MS PGothic" panose="020B0600070205080204" pitchFamily="34" charset="-128"/>
              </a:defRPr>
            </a:lvl3pPr>
            <a:lvl4pPr marL="1600200" indent="-228600">
              <a:defRPr>
                <a:solidFill>
                  <a:schemeClr val="tx1"/>
                </a:solidFill>
                <a:latin typeface="Arial Narrow" panose="020B0606020202030204" pitchFamily="34" charset="0"/>
                <a:ea typeface="MS PGothic" panose="020B0600070205080204" pitchFamily="34" charset="-128"/>
              </a:defRPr>
            </a:lvl4pPr>
            <a:lvl5pPr marL="2057400" indent="-228600">
              <a:defRPr>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9pPr>
          </a:lstStyle>
          <a:p>
            <a:pPr>
              <a:lnSpc>
                <a:spcPts val="2200"/>
              </a:lnSpc>
            </a:pPr>
            <a:r>
              <a:rPr lang="en-US" altLang="en-US" sz="2400" b="1" dirty="0">
                <a:solidFill>
                  <a:srgbClr val="002060"/>
                </a:solidFill>
                <a:latin typeface="Arial" panose="020B0604020202020204" pitchFamily="34" charset="0"/>
                <a:cs typeface="Arial" panose="020B0604020202020204" pitchFamily="34" charset="0"/>
              </a:rPr>
              <a:t>Guidelines for Contractors </a:t>
            </a:r>
          </a:p>
        </p:txBody>
      </p:sp>
      <p:sp>
        <p:nvSpPr>
          <p:cNvPr id="8" name="TextBox 7"/>
          <p:cNvSpPr txBox="1"/>
          <p:nvPr/>
        </p:nvSpPr>
        <p:spPr>
          <a:xfrm>
            <a:off x="5188619" y="2273485"/>
            <a:ext cx="184731" cy="300082"/>
          </a:xfrm>
          <a:prstGeom prst="rect">
            <a:avLst/>
          </a:prstGeom>
          <a:noFill/>
        </p:spPr>
        <p:txBody>
          <a:bodyPr wrap="none" rtlCol="0">
            <a:spAutoFit/>
          </a:bodyPr>
          <a:lstStyle/>
          <a:p>
            <a:endParaRPr lang="en-US" sz="1350" dirty="0"/>
          </a:p>
        </p:txBody>
      </p:sp>
      <p:sp>
        <p:nvSpPr>
          <p:cNvPr id="2" name="Rectangle 1"/>
          <p:cNvSpPr/>
          <p:nvPr/>
        </p:nvSpPr>
        <p:spPr>
          <a:xfrm>
            <a:off x="327172" y="1406342"/>
            <a:ext cx="8556770" cy="4867999"/>
          </a:xfrm>
          <a:prstGeom prst="rect">
            <a:avLst/>
          </a:prstGeom>
        </p:spPr>
        <p:txBody>
          <a:bodyPr wrap="square">
            <a:spAutoFit/>
          </a:bodyPr>
          <a:lstStyle/>
          <a:p>
            <a:pPr marL="457200" lvl="3" indent="-457200">
              <a:spcBef>
                <a:spcPts val="1000"/>
              </a:spcBef>
              <a:spcAft>
                <a:spcPts val="1200"/>
              </a:spcAft>
              <a:buClr>
                <a:srgbClr val="002A7E"/>
              </a:buClr>
              <a:buFont typeface="Wingdings" panose="05000000000000000000" pitchFamily="2" charset="2"/>
              <a:buChar char="§"/>
              <a:defRPr/>
            </a:pPr>
            <a:endParaRPr lang="en-US" sz="1400" dirty="0">
              <a:latin typeface="Arial" panose="020B0604020202020204" pitchFamily="34" charset="0"/>
              <a:cs typeface="Arial" panose="020B0604020202020204" pitchFamily="34" charset="0"/>
            </a:endParaRPr>
          </a:p>
          <a:p>
            <a:pPr marL="457200" lvl="3" indent="-457200">
              <a:spcBef>
                <a:spcPts val="1000"/>
              </a:spcBef>
              <a:spcAft>
                <a:spcPts val="1200"/>
              </a:spcAft>
              <a:buClr>
                <a:srgbClr val="002A7E"/>
              </a:buClr>
              <a:buFont typeface="Wingdings" panose="05000000000000000000" pitchFamily="2" charset="2"/>
              <a:buChar char="§"/>
              <a:defRPr/>
            </a:pPr>
            <a:r>
              <a:rPr lang="en-US" sz="1400" dirty="0">
                <a:latin typeface="Arial" panose="020B0604020202020204" pitchFamily="34" charset="0"/>
                <a:cs typeface="Arial" panose="020B0604020202020204" pitchFamily="34" charset="0"/>
              </a:rPr>
              <a:t>When a NIIN, condition code, and/or quantity discrepancy exists, the Contractor will complete and submit an SDR to the originator of the shipment within five (5) business days after the discrepant shipment is received, via PDREP.</a:t>
            </a:r>
          </a:p>
          <a:p>
            <a:pPr marL="457200" lvl="3" indent="-457200">
              <a:spcBef>
                <a:spcPts val="1000"/>
              </a:spcBef>
              <a:spcAft>
                <a:spcPts val="1200"/>
              </a:spcAft>
              <a:buClr>
                <a:srgbClr val="002A7E"/>
              </a:buClr>
              <a:buFont typeface="Wingdings" panose="05000000000000000000" pitchFamily="2" charset="2"/>
              <a:buChar char="§"/>
              <a:defRPr/>
            </a:pPr>
            <a:r>
              <a:rPr lang="en-US" sz="1400" dirty="0">
                <a:latin typeface="Arial" panose="020B0604020202020204" pitchFamily="34" charset="0"/>
                <a:cs typeface="Arial" panose="020B0604020202020204" pitchFamily="34" charset="0"/>
              </a:rPr>
              <a:t>When discrepant material is returned to the supply system, the Contractor will include a copy of the SDR (SF-364) with the shipment and return the material under the same document number it was received.</a:t>
            </a:r>
          </a:p>
          <a:p>
            <a:pPr marL="457200" lvl="3" indent="-457200">
              <a:spcBef>
                <a:spcPts val="1000"/>
              </a:spcBef>
              <a:spcAft>
                <a:spcPts val="1200"/>
              </a:spcAft>
              <a:buClr>
                <a:srgbClr val="002A7E"/>
              </a:buClr>
              <a:buFont typeface="Wingdings" panose="05000000000000000000" pitchFamily="2" charset="2"/>
              <a:buChar char="§"/>
              <a:defRPr/>
            </a:pPr>
            <a:r>
              <a:rPr lang="en-US" sz="1400" dirty="0">
                <a:latin typeface="Arial" panose="020B0604020202020204" pitchFamily="34" charset="0"/>
                <a:cs typeface="Arial" panose="020B0604020202020204" pitchFamily="34" charset="0"/>
              </a:rPr>
              <a:t>Contractor will reply to SDRs within thirty (30) days. </a:t>
            </a:r>
          </a:p>
          <a:p>
            <a:pPr marL="457200" lvl="3" indent="-457200">
              <a:spcBef>
                <a:spcPts val="1000"/>
              </a:spcBef>
              <a:spcAft>
                <a:spcPts val="1200"/>
              </a:spcAft>
              <a:buClr>
                <a:srgbClr val="002A7E"/>
              </a:buClr>
              <a:buFont typeface="Wingdings" panose="05000000000000000000" pitchFamily="2" charset="2"/>
              <a:buChar char="§"/>
              <a:defRPr/>
            </a:pPr>
            <a:r>
              <a:rPr lang="en-US" sz="1400" dirty="0">
                <a:latin typeface="Arial" panose="020B0604020202020204" pitchFamily="34" charset="0"/>
                <a:cs typeface="Arial" panose="020B0604020202020204" pitchFamily="34" charset="0"/>
              </a:rPr>
              <a:t>Contractor will inform NAVSUP WSS of current or changed Action Points via email.</a:t>
            </a:r>
          </a:p>
          <a:p>
            <a:pPr marL="457200" lvl="3" indent="-457200">
              <a:spcBef>
                <a:spcPts val="1000"/>
              </a:spcBef>
              <a:spcAft>
                <a:spcPts val="1200"/>
              </a:spcAft>
              <a:buClr>
                <a:srgbClr val="002A7E"/>
              </a:buClr>
              <a:buFont typeface="Wingdings" panose="05000000000000000000" pitchFamily="2" charset="2"/>
              <a:buChar char="§"/>
              <a:defRPr/>
            </a:pPr>
            <a:r>
              <a:rPr lang="en-US" sz="1400" dirty="0">
                <a:latin typeface="Arial" panose="020B0604020202020204" pitchFamily="34" charset="0"/>
                <a:cs typeface="Arial" panose="020B0604020202020204" pitchFamily="34" charset="0"/>
              </a:rPr>
              <a:t>Contractor will provide appropriate </a:t>
            </a:r>
            <a:r>
              <a:rPr lang="en-US" sz="1400" dirty="0" err="1">
                <a:latin typeface="Arial" panose="020B0604020202020204" pitchFamily="34" charset="0"/>
                <a:cs typeface="Arial" panose="020B0604020202020204" pitchFamily="34" charset="0"/>
              </a:rPr>
              <a:t>DoDAAC</a:t>
            </a:r>
            <a:r>
              <a:rPr lang="en-US" sz="1400" dirty="0">
                <a:latin typeface="Arial" panose="020B0604020202020204" pitchFamily="34" charset="0"/>
                <a:cs typeface="Arial" panose="020B0604020202020204" pitchFamily="34" charset="0"/>
              </a:rPr>
              <a:t> and valid email addresses of Action Points to the PDREP Office</a:t>
            </a:r>
          </a:p>
          <a:p>
            <a:pPr marL="457200" lvl="3" indent="-457200">
              <a:spcBef>
                <a:spcPts val="1000"/>
              </a:spcBef>
              <a:spcAft>
                <a:spcPts val="1200"/>
              </a:spcAft>
              <a:buClr>
                <a:srgbClr val="002A7E"/>
              </a:buClr>
              <a:buFont typeface="Wingdings" panose="05000000000000000000" pitchFamily="2" charset="2"/>
              <a:buChar char="§"/>
              <a:defRPr/>
            </a:pPr>
            <a:r>
              <a:rPr lang="en-US" sz="1400" dirty="0">
                <a:latin typeface="Arial" panose="020B0604020202020204" pitchFamily="34" charset="0"/>
                <a:cs typeface="Arial" panose="020B0604020202020204" pitchFamily="34" charset="0"/>
              </a:rPr>
              <a:t>Contractors MUST log into their PDREP account every 30 days to maintain access</a:t>
            </a:r>
          </a:p>
          <a:p>
            <a:pPr marL="457200" lvl="3" indent="-457200">
              <a:spcBef>
                <a:spcPts val="1000"/>
              </a:spcBef>
              <a:spcAft>
                <a:spcPts val="1200"/>
              </a:spcAft>
              <a:buClr>
                <a:srgbClr val="002A7E"/>
              </a:buClr>
              <a:buFont typeface="Wingdings" panose="05000000000000000000" pitchFamily="2" charset="2"/>
              <a:buChar char="§"/>
              <a:defRPr/>
            </a:pP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746350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2"/>
          <p:cNvSpPr txBox="1">
            <a:spLocks noChangeAspect="1"/>
          </p:cNvSpPr>
          <p:nvPr/>
        </p:nvSpPr>
        <p:spPr bwMode="auto">
          <a:xfrm>
            <a:off x="2515294" y="861632"/>
            <a:ext cx="6516200" cy="279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Narrow" panose="020B0606020202030204" pitchFamily="34" charset="0"/>
                <a:ea typeface="MS PGothic" panose="020B0600070205080204" pitchFamily="34" charset="-128"/>
              </a:defRPr>
            </a:lvl1pPr>
            <a:lvl2pPr marL="742950" indent="-285750">
              <a:defRPr>
                <a:solidFill>
                  <a:schemeClr val="tx1"/>
                </a:solidFill>
                <a:latin typeface="Arial Narrow" panose="020B0606020202030204" pitchFamily="34" charset="0"/>
                <a:ea typeface="MS PGothic" panose="020B0600070205080204" pitchFamily="34" charset="-128"/>
              </a:defRPr>
            </a:lvl2pPr>
            <a:lvl3pPr marL="1143000" indent="-228600">
              <a:defRPr>
                <a:solidFill>
                  <a:schemeClr val="tx1"/>
                </a:solidFill>
                <a:latin typeface="Arial Narrow" panose="020B0606020202030204" pitchFamily="34" charset="0"/>
                <a:ea typeface="MS PGothic" panose="020B0600070205080204" pitchFamily="34" charset="-128"/>
              </a:defRPr>
            </a:lvl3pPr>
            <a:lvl4pPr marL="1600200" indent="-228600">
              <a:defRPr>
                <a:solidFill>
                  <a:schemeClr val="tx1"/>
                </a:solidFill>
                <a:latin typeface="Arial Narrow" panose="020B0606020202030204" pitchFamily="34" charset="0"/>
                <a:ea typeface="MS PGothic" panose="020B0600070205080204" pitchFamily="34" charset="-128"/>
              </a:defRPr>
            </a:lvl4pPr>
            <a:lvl5pPr marL="2057400" indent="-228600">
              <a:defRPr>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9pPr>
          </a:lstStyle>
          <a:p>
            <a:pPr>
              <a:lnSpc>
                <a:spcPts val="2200"/>
              </a:lnSpc>
            </a:pPr>
            <a:r>
              <a:rPr lang="en-US" altLang="en-US" sz="2400" b="1" dirty="0">
                <a:solidFill>
                  <a:srgbClr val="002060"/>
                </a:solidFill>
                <a:latin typeface="Arial" panose="020B0604020202020204" pitchFamily="34" charset="0"/>
                <a:cs typeface="Arial" panose="020B0604020202020204" pitchFamily="34" charset="0"/>
              </a:rPr>
              <a:t>Requirements for PDREP Access</a:t>
            </a:r>
          </a:p>
        </p:txBody>
      </p:sp>
      <p:sp>
        <p:nvSpPr>
          <p:cNvPr id="8" name="TextBox 7"/>
          <p:cNvSpPr txBox="1"/>
          <p:nvPr/>
        </p:nvSpPr>
        <p:spPr>
          <a:xfrm>
            <a:off x="5188619" y="2273485"/>
            <a:ext cx="184731" cy="300082"/>
          </a:xfrm>
          <a:prstGeom prst="rect">
            <a:avLst/>
          </a:prstGeom>
          <a:noFill/>
        </p:spPr>
        <p:txBody>
          <a:bodyPr wrap="none" rtlCol="0">
            <a:spAutoFit/>
          </a:bodyPr>
          <a:lstStyle/>
          <a:p>
            <a:endParaRPr lang="en-US" sz="1350" dirty="0"/>
          </a:p>
        </p:txBody>
      </p:sp>
      <p:sp>
        <p:nvSpPr>
          <p:cNvPr id="2" name="Rectangle 1"/>
          <p:cNvSpPr/>
          <p:nvPr/>
        </p:nvSpPr>
        <p:spPr>
          <a:xfrm>
            <a:off x="377504" y="1834181"/>
            <a:ext cx="8456103" cy="4585871"/>
          </a:xfrm>
          <a:prstGeom prst="rect">
            <a:avLst/>
          </a:prstGeom>
        </p:spPr>
        <p:txBody>
          <a:bodyPr wrap="square">
            <a:spAutoFit/>
          </a:bodyPr>
          <a:lstStyle/>
          <a:p>
            <a:pPr marL="457200" lvl="3" indent="-457200">
              <a:spcBef>
                <a:spcPts val="1000"/>
              </a:spcBef>
              <a:spcAft>
                <a:spcPts val="1200"/>
              </a:spcAft>
              <a:buClr>
                <a:srgbClr val="002A7E"/>
              </a:buClr>
              <a:buFont typeface="Wingdings" panose="05000000000000000000" pitchFamily="2" charset="2"/>
              <a:buChar char="§"/>
              <a:defRPr/>
            </a:pPr>
            <a:r>
              <a:rPr lang="en-US" sz="1400" dirty="0">
                <a:latin typeface="Arial" panose="020B0604020202020204" pitchFamily="34" charset="0"/>
                <a:cs typeface="Arial" panose="020B0604020202020204" pitchFamily="34" charset="0"/>
              </a:rPr>
              <a:t>PDREP Access requires a Security Clearance. </a:t>
            </a:r>
          </a:p>
          <a:p>
            <a:pPr marL="457200" lvl="3" indent="-457200">
              <a:spcBef>
                <a:spcPts val="1000"/>
              </a:spcBef>
              <a:spcAft>
                <a:spcPts val="1200"/>
              </a:spcAft>
              <a:buClr>
                <a:srgbClr val="002A7E"/>
              </a:buClr>
              <a:buFont typeface="Wingdings" panose="05000000000000000000" pitchFamily="2" charset="2"/>
              <a:buChar char="§"/>
              <a:defRPr/>
            </a:pPr>
            <a:r>
              <a:rPr lang="en-US" sz="1400" dirty="0">
                <a:latin typeface="Arial" panose="020B0604020202020204" pitchFamily="34" charset="0"/>
                <a:cs typeface="Arial" panose="020B0604020202020204" pitchFamily="34" charset="0"/>
              </a:rPr>
              <a:t>PDREP is a NAVSUP Level II Navy IT System that requires an adjudicated Gov’t Background Investigation (BI) on file to be granted system access.</a:t>
            </a:r>
          </a:p>
          <a:p>
            <a:pPr marL="457200" lvl="3" indent="-457200">
              <a:spcBef>
                <a:spcPts val="1000"/>
              </a:spcBef>
              <a:spcAft>
                <a:spcPts val="1200"/>
              </a:spcAft>
              <a:buClr>
                <a:srgbClr val="002A7E"/>
              </a:buClr>
              <a:buFont typeface="Wingdings" panose="05000000000000000000" pitchFamily="2" charset="2"/>
              <a:buChar char="§"/>
              <a:defRPr/>
            </a:pPr>
            <a:r>
              <a:rPr lang="en-US" sz="1400" b="1" dirty="0">
                <a:latin typeface="Arial" panose="020B0604020202020204" pitchFamily="34" charset="0"/>
                <a:cs typeface="Arial" panose="020B0604020202020204" pitchFamily="34" charset="0"/>
              </a:rPr>
              <a:t>NAVSUP WSS Contractor Information Sheet (CIS) </a:t>
            </a:r>
            <a:r>
              <a:rPr lang="en-US" sz="1400" dirty="0">
                <a:latin typeface="Arial" panose="020B0604020202020204" pitchFamily="34" charset="0"/>
                <a:cs typeface="Arial" panose="020B0604020202020204" pitchFamily="34" charset="0"/>
              </a:rPr>
              <a:t>and the </a:t>
            </a:r>
            <a:r>
              <a:rPr lang="en-US" sz="1400" b="1" dirty="0">
                <a:latin typeface="Arial" panose="020B0604020202020204" pitchFamily="34" charset="0"/>
                <a:cs typeface="Arial" panose="020B0604020202020204" pitchFamily="34" charset="0"/>
              </a:rPr>
              <a:t>OF-306</a:t>
            </a:r>
            <a:r>
              <a:rPr lang="en-US" sz="1400" dirty="0">
                <a:latin typeface="Arial" panose="020B0604020202020204" pitchFamily="34" charset="0"/>
                <a:cs typeface="Arial" panose="020B0604020202020204" pitchFamily="34" charset="0"/>
              </a:rPr>
              <a:t> </a:t>
            </a:r>
            <a:r>
              <a:rPr lang="en-US" sz="1400" b="1" dirty="0">
                <a:latin typeface="Arial" panose="020B0604020202020204" pitchFamily="34" charset="0"/>
                <a:cs typeface="Arial" panose="020B0604020202020204" pitchFamily="34" charset="0"/>
              </a:rPr>
              <a:t>Declaration of Federal  Employment </a:t>
            </a:r>
            <a:r>
              <a:rPr lang="en-US" sz="1400" dirty="0">
                <a:latin typeface="Arial" panose="020B0604020202020204" pitchFamily="34" charset="0"/>
                <a:cs typeface="Arial" panose="020B0604020202020204" pitchFamily="34" charset="0"/>
              </a:rPr>
              <a:t>are required for the Background Investigation.</a:t>
            </a:r>
          </a:p>
          <a:p>
            <a:pPr marL="457200" lvl="3" indent="-457200">
              <a:spcBef>
                <a:spcPts val="1000"/>
              </a:spcBef>
              <a:spcAft>
                <a:spcPts val="1200"/>
              </a:spcAft>
              <a:buClr>
                <a:srgbClr val="002A7E"/>
              </a:buClr>
              <a:buFont typeface="Wingdings" panose="05000000000000000000" pitchFamily="2" charset="2"/>
              <a:buChar char="§"/>
              <a:defRPr/>
            </a:pPr>
            <a:r>
              <a:rPr lang="en-US" sz="1400" dirty="0">
                <a:latin typeface="Arial" panose="020B0604020202020204" pitchFamily="34" charset="0"/>
                <a:cs typeface="Arial" panose="020B0604020202020204" pitchFamily="34" charset="0"/>
              </a:rPr>
              <a:t>NAVSUP WSS (CIS): CAV Analyst/Sponsor is to pre-fill out the blocks with known information.  Of note, the following fields pertain to the Vendor: ‘Prime Vendor’ and ‘Name of Company that Employs You’. Requestor is to complete the remaining blocks at the top and bottom of the WSS CIS form. Form must have ALL blocks filled. </a:t>
            </a:r>
          </a:p>
          <a:p>
            <a:pPr marL="457200" lvl="3" indent="-457200">
              <a:spcBef>
                <a:spcPts val="1000"/>
              </a:spcBef>
              <a:spcAft>
                <a:spcPts val="1200"/>
              </a:spcAft>
              <a:buClr>
                <a:srgbClr val="002A7E"/>
              </a:buClr>
              <a:buFont typeface="Wingdings" panose="05000000000000000000" pitchFamily="2" charset="2"/>
              <a:buChar char="§"/>
              <a:defRPr/>
            </a:pPr>
            <a:r>
              <a:rPr lang="en-US" sz="1400" dirty="0">
                <a:latin typeface="Arial" panose="020B0604020202020204" pitchFamily="34" charset="0"/>
                <a:cs typeface="Arial" panose="020B0604020202020204" pitchFamily="34" charset="0"/>
              </a:rPr>
              <a:t>OF-306: COMPLETE in its entirety.  Signature and date is required on 17a.  If missing, form will be REJECTED and RETURNED.</a:t>
            </a:r>
            <a:endParaRPr lang="en-US" sz="1400" b="1" dirty="0">
              <a:solidFill>
                <a:schemeClr val="tx2"/>
              </a:solidFill>
              <a:latin typeface="Arial" panose="020B0604020202020204" pitchFamily="34" charset="0"/>
              <a:cs typeface="Arial" panose="020B0604020202020204" pitchFamily="34" charset="0"/>
            </a:endParaRPr>
          </a:p>
          <a:p>
            <a:pPr marL="0" lvl="3" algn="ctr">
              <a:spcBef>
                <a:spcPts val="1000"/>
              </a:spcBef>
              <a:spcAft>
                <a:spcPts val="1200"/>
              </a:spcAft>
              <a:buClr>
                <a:srgbClr val="002A7E"/>
              </a:buClr>
              <a:defRPr/>
            </a:pPr>
            <a:endParaRPr lang="en-US" sz="1400" b="1" dirty="0">
              <a:solidFill>
                <a:schemeClr val="tx2"/>
              </a:solidFill>
              <a:latin typeface="Arial" panose="020B0604020202020204" pitchFamily="34" charset="0"/>
              <a:cs typeface="Arial" panose="020B0604020202020204" pitchFamily="34" charset="0"/>
            </a:endParaRPr>
          </a:p>
          <a:p>
            <a:pPr marL="457200" lvl="3" indent="-457200">
              <a:spcBef>
                <a:spcPts val="1000"/>
              </a:spcBef>
              <a:spcAft>
                <a:spcPts val="1200"/>
              </a:spcAft>
              <a:buClr>
                <a:srgbClr val="002A7E"/>
              </a:buClr>
              <a:buFont typeface="Wingdings" panose="05000000000000000000" pitchFamily="2" charset="2"/>
              <a:buChar char="§"/>
              <a:defRPr/>
            </a:pP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605050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2"/>
          <p:cNvSpPr txBox="1">
            <a:spLocks noChangeAspect="1"/>
          </p:cNvSpPr>
          <p:nvPr/>
        </p:nvSpPr>
        <p:spPr bwMode="auto">
          <a:xfrm>
            <a:off x="2515294" y="861632"/>
            <a:ext cx="6516200" cy="279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Narrow" panose="020B0606020202030204" pitchFamily="34" charset="0"/>
                <a:ea typeface="MS PGothic" panose="020B0600070205080204" pitchFamily="34" charset="-128"/>
              </a:defRPr>
            </a:lvl1pPr>
            <a:lvl2pPr marL="742950" indent="-285750">
              <a:defRPr>
                <a:solidFill>
                  <a:schemeClr val="tx1"/>
                </a:solidFill>
                <a:latin typeface="Arial Narrow" panose="020B0606020202030204" pitchFamily="34" charset="0"/>
                <a:ea typeface="MS PGothic" panose="020B0600070205080204" pitchFamily="34" charset="-128"/>
              </a:defRPr>
            </a:lvl2pPr>
            <a:lvl3pPr marL="1143000" indent="-228600">
              <a:defRPr>
                <a:solidFill>
                  <a:schemeClr val="tx1"/>
                </a:solidFill>
                <a:latin typeface="Arial Narrow" panose="020B0606020202030204" pitchFamily="34" charset="0"/>
                <a:ea typeface="MS PGothic" panose="020B0600070205080204" pitchFamily="34" charset="-128"/>
              </a:defRPr>
            </a:lvl3pPr>
            <a:lvl4pPr marL="1600200" indent="-228600">
              <a:defRPr>
                <a:solidFill>
                  <a:schemeClr val="tx1"/>
                </a:solidFill>
                <a:latin typeface="Arial Narrow" panose="020B0606020202030204" pitchFamily="34" charset="0"/>
                <a:ea typeface="MS PGothic" panose="020B0600070205080204" pitchFamily="34" charset="-128"/>
              </a:defRPr>
            </a:lvl4pPr>
            <a:lvl5pPr marL="2057400" indent="-228600">
              <a:defRPr>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9pPr>
          </a:lstStyle>
          <a:p>
            <a:pPr>
              <a:lnSpc>
                <a:spcPts val="2200"/>
              </a:lnSpc>
            </a:pPr>
            <a:r>
              <a:rPr lang="en-US" altLang="en-US" sz="2400" b="1" dirty="0">
                <a:solidFill>
                  <a:srgbClr val="002060"/>
                </a:solidFill>
                <a:latin typeface="Arial" panose="020B0604020202020204" pitchFamily="34" charset="0"/>
                <a:cs typeface="Arial" panose="020B0604020202020204" pitchFamily="34" charset="0"/>
              </a:rPr>
              <a:t>Requirements for PDREP Access</a:t>
            </a:r>
          </a:p>
        </p:txBody>
      </p:sp>
      <p:sp>
        <p:nvSpPr>
          <p:cNvPr id="8" name="TextBox 7"/>
          <p:cNvSpPr txBox="1"/>
          <p:nvPr/>
        </p:nvSpPr>
        <p:spPr>
          <a:xfrm>
            <a:off x="5188619" y="2273485"/>
            <a:ext cx="184731" cy="300082"/>
          </a:xfrm>
          <a:prstGeom prst="rect">
            <a:avLst/>
          </a:prstGeom>
          <a:noFill/>
        </p:spPr>
        <p:txBody>
          <a:bodyPr wrap="none" rtlCol="0">
            <a:spAutoFit/>
          </a:bodyPr>
          <a:lstStyle/>
          <a:p>
            <a:endParaRPr lang="en-US" sz="1350" dirty="0"/>
          </a:p>
        </p:txBody>
      </p:sp>
      <p:sp>
        <p:nvSpPr>
          <p:cNvPr id="2" name="Rectangle 1"/>
          <p:cNvSpPr/>
          <p:nvPr/>
        </p:nvSpPr>
        <p:spPr>
          <a:xfrm>
            <a:off x="310392" y="1406342"/>
            <a:ext cx="8430935" cy="5878532"/>
          </a:xfrm>
          <a:prstGeom prst="rect">
            <a:avLst/>
          </a:prstGeom>
        </p:spPr>
        <p:txBody>
          <a:bodyPr wrap="square">
            <a:spAutoFit/>
          </a:bodyPr>
          <a:lstStyle/>
          <a:p>
            <a:pPr marL="0" lvl="3">
              <a:spcBef>
                <a:spcPts val="1000"/>
              </a:spcBef>
              <a:spcAft>
                <a:spcPts val="1200"/>
              </a:spcAft>
              <a:buClr>
                <a:srgbClr val="002A7E"/>
              </a:buClr>
              <a:defRPr/>
            </a:pPr>
            <a:r>
              <a:rPr lang="en-US" sz="1400" b="1" dirty="0">
                <a:solidFill>
                  <a:schemeClr val="tx2"/>
                </a:solidFill>
                <a:latin typeface="Arial" panose="020B0604020202020204" pitchFamily="34" charset="0"/>
                <a:cs typeface="Arial" panose="020B0604020202020204" pitchFamily="34" charset="0"/>
              </a:rPr>
              <a:t>DOD SAFE File Transfer System</a:t>
            </a:r>
          </a:p>
          <a:p>
            <a:pPr marL="457200" lvl="3" indent="-457200">
              <a:spcBef>
                <a:spcPts val="1000"/>
              </a:spcBef>
              <a:spcAft>
                <a:spcPts val="1200"/>
              </a:spcAft>
              <a:buClr>
                <a:srgbClr val="002A7E"/>
              </a:buClr>
              <a:buFont typeface="Wingdings" panose="05000000000000000000" pitchFamily="2" charset="2"/>
              <a:buChar char="§"/>
              <a:defRPr/>
            </a:pPr>
            <a:r>
              <a:rPr lang="en-US" sz="1400" dirty="0">
                <a:latin typeface="Arial" panose="020B0604020202020204" pitchFamily="34" charset="0"/>
                <a:cs typeface="Arial" panose="020B0604020202020204" pitchFamily="34" charset="0"/>
              </a:rPr>
              <a:t>CAV Analyst/Sponsor will send Requestor a File Drop-Off Request from DOD SAFE (Secure Access File Exchange) File Transfer System at https://safe.apps.mil/.  A DOD SAFE notification will be sent to the email address provided by the vendor.  </a:t>
            </a:r>
          </a:p>
          <a:p>
            <a:pPr marL="457200" lvl="3" indent="-457200">
              <a:spcBef>
                <a:spcPts val="1000"/>
              </a:spcBef>
              <a:spcAft>
                <a:spcPts val="1200"/>
              </a:spcAft>
              <a:buClr>
                <a:srgbClr val="002A7E"/>
              </a:buClr>
              <a:buFont typeface="Wingdings" panose="05000000000000000000" pitchFamily="2" charset="2"/>
              <a:buChar char="§"/>
              <a:defRPr/>
            </a:pPr>
            <a:r>
              <a:rPr lang="en-US" sz="1400" dirty="0">
                <a:latin typeface="Arial" panose="020B0604020202020204" pitchFamily="34" charset="0"/>
                <a:cs typeface="Arial" panose="020B0604020202020204" pitchFamily="34" charset="0"/>
              </a:rPr>
              <a:t>DOD SAFE will protect files and prevent NAVSUP WSS’ Network Firewall from removing the data from your forms due to the possibility of malicious code.</a:t>
            </a:r>
          </a:p>
          <a:p>
            <a:pPr marL="457200" lvl="3" indent="-457200">
              <a:spcBef>
                <a:spcPts val="1000"/>
              </a:spcBef>
              <a:spcAft>
                <a:spcPts val="1200"/>
              </a:spcAft>
              <a:buClr>
                <a:srgbClr val="002A7E"/>
              </a:buClr>
              <a:buFont typeface="Wingdings" panose="05000000000000000000" pitchFamily="2" charset="2"/>
              <a:buChar char="§"/>
              <a:defRPr/>
            </a:pPr>
            <a:r>
              <a:rPr lang="en-US" sz="1400" dirty="0">
                <a:latin typeface="Arial" panose="020B0604020202020204" pitchFamily="34" charset="0"/>
                <a:cs typeface="Arial" panose="020B0604020202020204" pitchFamily="34" charset="0"/>
              </a:rPr>
              <a:t>Requestor is to click on the e-mail link from DOD SAFE sent by the CAV Analyst/Sponsor and upload the WSS CIS and OF-306.</a:t>
            </a:r>
          </a:p>
          <a:p>
            <a:pPr marL="457200" lvl="3" indent="-457200">
              <a:spcBef>
                <a:spcPts val="1000"/>
              </a:spcBef>
              <a:spcAft>
                <a:spcPts val="1200"/>
              </a:spcAft>
              <a:buClr>
                <a:srgbClr val="002A7E"/>
              </a:buClr>
              <a:buFont typeface="Wingdings" panose="05000000000000000000" pitchFamily="2" charset="2"/>
              <a:buChar char="§"/>
              <a:defRPr/>
            </a:pPr>
            <a:r>
              <a:rPr lang="en-US" sz="1400" dirty="0">
                <a:latin typeface="Arial" panose="020B0604020202020204" pitchFamily="34" charset="0"/>
                <a:cs typeface="Arial" panose="020B0604020202020204" pitchFamily="34" charset="0"/>
              </a:rPr>
              <a:t>In order to encrypt the documents, select ‘Encrypt All Files’ and create a passphrase.  Requestor must provide CAV Analyst/Sponsor with the passphrase via separate email, so that they can unencrypt the files.</a:t>
            </a:r>
          </a:p>
          <a:p>
            <a:pPr marL="457200" lvl="3" indent="-457200">
              <a:spcBef>
                <a:spcPts val="1000"/>
              </a:spcBef>
              <a:spcAft>
                <a:spcPts val="1200"/>
              </a:spcAft>
              <a:buClr>
                <a:srgbClr val="002A7E"/>
              </a:buClr>
              <a:buFont typeface="Wingdings" panose="05000000000000000000" pitchFamily="2" charset="2"/>
              <a:buChar char="§"/>
              <a:defRPr/>
            </a:pPr>
            <a:r>
              <a:rPr lang="en-US" sz="1400" dirty="0">
                <a:latin typeface="Arial" panose="020B0604020202020204" pitchFamily="34" charset="0"/>
                <a:cs typeface="Arial" panose="020B0604020202020204" pitchFamily="34" charset="0"/>
              </a:rPr>
              <a:t>DOD Safe will notify CAV Analyst/Sponsor by e-mail when the forms are available for download. Upon receipt, they will forward the above documents to NAVSUP WSS Security, by encrypted e-mail to start the background investigation (BI) process if required.   If a BI is not present, Security will contact the requestor with further instructions on submitting fingerprints and completing the BI form.  If a BI is present, then Security will notify the representative that PDREP access can be approved based on preliminary BI results and can move forward with processing PDREP account request.</a:t>
            </a:r>
            <a:endParaRPr lang="en-US" sz="1400" b="1" dirty="0">
              <a:solidFill>
                <a:schemeClr val="tx2"/>
              </a:solidFill>
              <a:latin typeface="Arial" panose="020B0604020202020204" pitchFamily="34" charset="0"/>
              <a:cs typeface="Arial" panose="020B0604020202020204" pitchFamily="34" charset="0"/>
            </a:endParaRPr>
          </a:p>
          <a:p>
            <a:pPr marL="457200" lvl="3" indent="-457200">
              <a:spcBef>
                <a:spcPts val="1000"/>
              </a:spcBef>
              <a:spcAft>
                <a:spcPts val="1200"/>
              </a:spcAft>
              <a:buClr>
                <a:srgbClr val="002A7E"/>
              </a:buClr>
              <a:buFont typeface="Wingdings" panose="05000000000000000000" pitchFamily="2" charset="2"/>
              <a:buChar char="§"/>
              <a:defRPr/>
            </a:pP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69293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2"/>
          <p:cNvSpPr txBox="1">
            <a:spLocks noChangeAspect="1"/>
          </p:cNvSpPr>
          <p:nvPr/>
        </p:nvSpPr>
        <p:spPr bwMode="auto">
          <a:xfrm>
            <a:off x="2515294" y="861632"/>
            <a:ext cx="6516200" cy="279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Narrow" panose="020B0606020202030204" pitchFamily="34" charset="0"/>
                <a:ea typeface="MS PGothic" panose="020B0600070205080204" pitchFamily="34" charset="-128"/>
              </a:defRPr>
            </a:lvl1pPr>
            <a:lvl2pPr marL="742950" indent="-285750">
              <a:defRPr>
                <a:solidFill>
                  <a:schemeClr val="tx1"/>
                </a:solidFill>
                <a:latin typeface="Arial Narrow" panose="020B0606020202030204" pitchFamily="34" charset="0"/>
                <a:ea typeface="MS PGothic" panose="020B0600070205080204" pitchFamily="34" charset="-128"/>
              </a:defRPr>
            </a:lvl2pPr>
            <a:lvl3pPr marL="1143000" indent="-228600">
              <a:defRPr>
                <a:solidFill>
                  <a:schemeClr val="tx1"/>
                </a:solidFill>
                <a:latin typeface="Arial Narrow" panose="020B0606020202030204" pitchFamily="34" charset="0"/>
                <a:ea typeface="MS PGothic" panose="020B0600070205080204" pitchFamily="34" charset="-128"/>
              </a:defRPr>
            </a:lvl3pPr>
            <a:lvl4pPr marL="1600200" indent="-228600">
              <a:defRPr>
                <a:solidFill>
                  <a:schemeClr val="tx1"/>
                </a:solidFill>
                <a:latin typeface="Arial Narrow" panose="020B0606020202030204" pitchFamily="34" charset="0"/>
                <a:ea typeface="MS PGothic" panose="020B0600070205080204" pitchFamily="34" charset="-128"/>
              </a:defRPr>
            </a:lvl4pPr>
            <a:lvl5pPr marL="2057400" indent="-228600">
              <a:defRPr>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9pPr>
          </a:lstStyle>
          <a:p>
            <a:pPr>
              <a:lnSpc>
                <a:spcPts val="2200"/>
              </a:lnSpc>
            </a:pPr>
            <a:r>
              <a:rPr lang="en-US" altLang="en-US" sz="2400" b="1" dirty="0">
                <a:solidFill>
                  <a:srgbClr val="002060"/>
                </a:solidFill>
                <a:latin typeface="Arial" panose="020B0604020202020204" pitchFamily="34" charset="0"/>
                <a:cs typeface="Arial" panose="020B0604020202020204" pitchFamily="34" charset="0"/>
              </a:rPr>
              <a:t>Requirements for PDREP Access</a:t>
            </a:r>
          </a:p>
        </p:txBody>
      </p:sp>
      <p:sp>
        <p:nvSpPr>
          <p:cNvPr id="8" name="TextBox 7"/>
          <p:cNvSpPr txBox="1"/>
          <p:nvPr/>
        </p:nvSpPr>
        <p:spPr>
          <a:xfrm>
            <a:off x="5188619" y="2273485"/>
            <a:ext cx="184731" cy="300082"/>
          </a:xfrm>
          <a:prstGeom prst="rect">
            <a:avLst/>
          </a:prstGeom>
          <a:noFill/>
        </p:spPr>
        <p:txBody>
          <a:bodyPr wrap="none" rtlCol="0">
            <a:spAutoFit/>
          </a:bodyPr>
          <a:lstStyle/>
          <a:p>
            <a:endParaRPr lang="en-US" sz="1350" dirty="0"/>
          </a:p>
        </p:txBody>
      </p:sp>
      <p:sp>
        <p:nvSpPr>
          <p:cNvPr id="2" name="Rectangle 1"/>
          <p:cNvSpPr/>
          <p:nvPr/>
        </p:nvSpPr>
        <p:spPr>
          <a:xfrm>
            <a:off x="321572" y="1406342"/>
            <a:ext cx="8407400" cy="4652556"/>
          </a:xfrm>
          <a:prstGeom prst="rect">
            <a:avLst/>
          </a:prstGeom>
        </p:spPr>
        <p:txBody>
          <a:bodyPr wrap="square">
            <a:spAutoFit/>
          </a:bodyPr>
          <a:lstStyle/>
          <a:p>
            <a:pPr marL="0" lvl="3">
              <a:spcBef>
                <a:spcPts val="1000"/>
              </a:spcBef>
              <a:spcAft>
                <a:spcPts val="1200"/>
              </a:spcAft>
              <a:buClr>
                <a:srgbClr val="002A7E"/>
              </a:buClr>
              <a:defRPr/>
            </a:pPr>
            <a:r>
              <a:rPr lang="en-US" sz="1400" b="1" dirty="0">
                <a:solidFill>
                  <a:schemeClr val="tx2"/>
                </a:solidFill>
                <a:latin typeface="Arial" panose="020B0604020202020204" pitchFamily="34" charset="0"/>
                <a:cs typeface="Arial" panose="020B0604020202020204" pitchFamily="34" charset="0"/>
              </a:rPr>
              <a:t>Cyber Awareness Training</a:t>
            </a:r>
          </a:p>
          <a:p>
            <a:pPr marL="457200" lvl="3" indent="-457200">
              <a:spcBef>
                <a:spcPts val="1000"/>
              </a:spcBef>
              <a:spcAft>
                <a:spcPts val="1200"/>
              </a:spcAft>
              <a:buClr>
                <a:srgbClr val="002A7E"/>
              </a:buClr>
              <a:buFont typeface="Wingdings" panose="05000000000000000000" pitchFamily="2" charset="2"/>
              <a:buChar char="§"/>
              <a:defRPr/>
            </a:pPr>
            <a:r>
              <a:rPr lang="en-US" sz="1400" dirty="0">
                <a:latin typeface="Arial" panose="020B0604020202020204" pitchFamily="34" charset="0"/>
                <a:cs typeface="Arial" panose="020B0604020202020204" pitchFamily="34" charset="0"/>
              </a:rPr>
              <a:t>Provide a copy of your Cyber Awareness Training Certificate dated 10/01/2023 or later. Cyber Training Certificates dated prior to 10/01/2023 will NOT be accepted.  The certificate must come from the DOD site below.  Internal company related Cyber Training certificates will not be accepted by the NAVSUP WSS and NAVSUP BSC ISSM.</a:t>
            </a:r>
          </a:p>
          <a:p>
            <a:pPr marL="457200" lvl="3" indent="-457200">
              <a:spcBef>
                <a:spcPts val="1000"/>
              </a:spcBef>
              <a:spcAft>
                <a:spcPts val="1200"/>
              </a:spcAft>
              <a:buClr>
                <a:srgbClr val="002A7E"/>
              </a:buClr>
              <a:buFont typeface="Wingdings" panose="05000000000000000000" pitchFamily="2" charset="2"/>
              <a:buChar char="§"/>
              <a:defRPr/>
            </a:pPr>
            <a:r>
              <a:rPr lang="en-US" sz="1400" dirty="0">
                <a:latin typeface="Arial" panose="020B0604020202020204" pitchFamily="34" charset="0"/>
                <a:cs typeface="Arial" panose="020B0604020202020204" pitchFamily="34" charset="0"/>
              </a:rPr>
              <a:t>Cyber Awareness Training can be found at: </a:t>
            </a:r>
            <a:r>
              <a:rPr lang="en-US" sz="1400" dirty="0">
                <a:latin typeface="Arial" panose="020B0604020202020204" pitchFamily="34" charset="0"/>
                <a:cs typeface="Arial" panose="020B0604020202020204" pitchFamily="34" charset="0"/>
                <a:hlinkClick r:id="rId2"/>
              </a:rPr>
              <a:t>https://public.cyber.mil/</a:t>
            </a:r>
            <a:r>
              <a:rPr lang="en-US" sz="1400" dirty="0">
                <a:latin typeface="Arial" panose="020B0604020202020204" pitchFamily="34" charset="0"/>
                <a:cs typeface="Arial" panose="020B0604020202020204" pitchFamily="34" charset="0"/>
              </a:rPr>
              <a:t>. This is a public website, so a DOD CAC is not required. Contractors need to use the DOD Employees Training Link.</a:t>
            </a:r>
          </a:p>
          <a:p>
            <a:pPr marL="457200" lvl="3" indent="-457200">
              <a:spcBef>
                <a:spcPts val="1000"/>
              </a:spcBef>
              <a:spcAft>
                <a:spcPts val="1200"/>
              </a:spcAft>
              <a:buClr>
                <a:srgbClr val="002A7E"/>
              </a:buClr>
              <a:buFont typeface="Wingdings" panose="05000000000000000000" pitchFamily="2" charset="2"/>
              <a:buChar char="§"/>
              <a:defRPr/>
            </a:pPr>
            <a:r>
              <a:rPr lang="en-US" sz="1400" dirty="0">
                <a:latin typeface="Arial" panose="020B0604020202020204" pitchFamily="34" charset="0"/>
                <a:cs typeface="Arial" panose="020B0604020202020204" pitchFamily="34" charset="0"/>
              </a:rPr>
              <a:t>Security Group Mailboxes:</a:t>
            </a:r>
          </a:p>
          <a:p>
            <a:pPr marL="0" lvl="3">
              <a:spcBef>
                <a:spcPts val="1000"/>
              </a:spcBef>
              <a:spcAft>
                <a:spcPts val="1200"/>
              </a:spcAft>
              <a:buClr>
                <a:srgbClr val="002A7E"/>
              </a:buClr>
              <a:defRPr/>
            </a:pPr>
            <a:r>
              <a:rPr lang="en-US" sz="1400" dirty="0">
                <a:latin typeface="Arial" panose="020B0604020202020204" pitchFamily="34" charset="0"/>
                <a:cs typeface="Arial" panose="020B0604020202020204" pitchFamily="34" charset="0"/>
              </a:rPr>
              <a:t>Philadelphia: </a:t>
            </a:r>
            <a:r>
              <a:rPr lang="en-US" sz="1400" u="sng" dirty="0">
                <a:hlinkClick r:id="rId3"/>
              </a:rPr>
              <a:t>usn.philadelphia.navsupwssphil.mbx.philsecurity@us.navy.mil</a:t>
            </a:r>
            <a:endParaRPr lang="en-US" sz="1400" b="1" dirty="0">
              <a:solidFill>
                <a:schemeClr val="tx2"/>
              </a:solidFill>
              <a:latin typeface="Arial" panose="020B0604020202020204" pitchFamily="34" charset="0"/>
              <a:cs typeface="Arial" panose="020B0604020202020204" pitchFamily="34" charset="0"/>
            </a:endParaRPr>
          </a:p>
          <a:p>
            <a:pPr marL="0" lvl="3">
              <a:spcBef>
                <a:spcPts val="1000"/>
              </a:spcBef>
              <a:spcAft>
                <a:spcPts val="1200"/>
              </a:spcAft>
              <a:buClr>
                <a:srgbClr val="002A7E"/>
              </a:buClr>
              <a:defRPr/>
            </a:pPr>
            <a:r>
              <a:rPr lang="en-US" sz="1400" dirty="0">
                <a:latin typeface="Arial" panose="020B0604020202020204" pitchFamily="34" charset="0"/>
                <a:cs typeface="Arial" panose="020B0604020202020204" pitchFamily="34" charset="0"/>
              </a:rPr>
              <a:t>Mechanicsburg: </a:t>
            </a:r>
            <a:r>
              <a:rPr lang="en-US" sz="1400" u="sng" dirty="0">
                <a:hlinkClick r:id="rId4"/>
              </a:rPr>
              <a:t>usn.mechanicsburg.navsupwssmech.mbx.security@us.navy.mil</a:t>
            </a:r>
            <a:endParaRPr lang="en-US" sz="1400" dirty="0">
              <a:latin typeface="Arial" panose="020B0604020202020204" pitchFamily="34" charset="0"/>
              <a:cs typeface="Arial" panose="020B0604020202020204" pitchFamily="34" charset="0"/>
            </a:endParaRPr>
          </a:p>
          <a:p>
            <a:pPr marL="0" lvl="3" algn="ctr">
              <a:spcBef>
                <a:spcPts val="1000"/>
              </a:spcBef>
              <a:spcAft>
                <a:spcPts val="1200"/>
              </a:spcAft>
              <a:buClr>
                <a:srgbClr val="002A7E"/>
              </a:buClr>
              <a:defRPr/>
            </a:pPr>
            <a:endParaRPr lang="en-US" sz="1400" b="1" dirty="0">
              <a:solidFill>
                <a:schemeClr val="tx2"/>
              </a:solidFill>
              <a:latin typeface="Arial" panose="020B0604020202020204" pitchFamily="34" charset="0"/>
              <a:cs typeface="Arial" panose="020B0604020202020204" pitchFamily="34" charset="0"/>
            </a:endParaRPr>
          </a:p>
          <a:p>
            <a:pPr marL="457200" lvl="3" indent="-457200">
              <a:spcBef>
                <a:spcPts val="1000"/>
              </a:spcBef>
              <a:spcAft>
                <a:spcPts val="1200"/>
              </a:spcAft>
              <a:buClr>
                <a:srgbClr val="002A7E"/>
              </a:buClr>
              <a:buFont typeface="Wingdings" panose="05000000000000000000" pitchFamily="2" charset="2"/>
              <a:buChar char="§"/>
              <a:defRPr/>
            </a:pP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13164211"/>
      </p:ext>
    </p:extLst>
  </p:cSld>
  <p:clrMapOvr>
    <a:masterClrMapping/>
  </p:clrMapOvr>
</p:sld>
</file>

<file path=ppt/theme/theme1.xml><?xml version="1.0" encoding="utf-8"?>
<a:theme xmlns:a="http://schemas.openxmlformats.org/drawingml/2006/main" name="Cover/Title Pag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lIns="91391" tIns="45695" rIns="91391" bIns="45695" anchor="ctr"/>
      <a:lstStyle>
        <a:defPPr algn="l" eaLnBrk="1" fontAlgn="auto" hangingPunct="1">
          <a:spcBef>
            <a:spcPts val="0"/>
          </a:spcBef>
          <a:spcAft>
            <a:spcPts val="0"/>
          </a:spcAft>
          <a:defRPr sz="1800" b="0" i="1" dirty="0" smtClean="0">
            <a:solidFill>
              <a:schemeClr val="bg2">
                <a:lumMod val="50000"/>
              </a:schemeClr>
            </a:solidFill>
            <a:latin typeface="Franklin Gothic Demi" panose="020B0703020102020204" pitchFamily="34" charset="0"/>
            <a:cs typeface="Arial"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lt Cover Pag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aritime Map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anchor="b"/>
      <a:lstStyle>
        <a:defPPr>
          <a:lnSpc>
            <a:spcPts val="2100"/>
          </a:lnSpc>
          <a:buFont typeface="Arial" panose="020B0604020202020204" pitchFamily="34" charset="0"/>
          <a:buNone/>
          <a:defRPr sz="2400" dirty="0" smtClean="0">
            <a:latin typeface="Franklin Gothic Demi" panose="020B07030201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Bullet Lis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Bold">
      <a:majorFont>
        <a:latin typeface="20 pt Arial Bold"/>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8E4E12AE861ED43B67A914F4D47176F" ma:contentTypeVersion="14" ma:contentTypeDescription="Create a new document." ma:contentTypeScope="" ma:versionID="399422574fbd20bb7e7d9a8ca76a80ac">
  <xsd:schema xmlns:xsd="http://www.w3.org/2001/XMLSchema" xmlns:xs="http://www.w3.org/2001/XMLSchema" xmlns:p="http://schemas.microsoft.com/office/2006/metadata/properties" xmlns:ns2="4546b52b-81f0-4474-9667-a760531eff9f" xmlns:ns3="ba0096bf-a0d9-4fb1-966e-17b86db9b413" targetNamespace="http://schemas.microsoft.com/office/2006/metadata/properties" ma:root="true" ma:fieldsID="13edfe44e08cb281bb923a4f3bea8e24" ns2:_="" ns3:_="">
    <xsd:import namespace="4546b52b-81f0-4474-9667-a760531eff9f"/>
    <xsd:import namespace="ba0096bf-a0d9-4fb1-966e-17b86db9b413"/>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46b52b-81f0-4474-9667-a760531ef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acef215b-19b7-4691-95f4-27d2fe62d5df"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a0096bf-a0d9-4fb1-966e-17b86db9b413"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d4831049-32f7-4d5a-b341-9fcfc3df4a30}" ma:internalName="TaxCatchAll" ma:showField="CatchAllData" ma:web="ba0096bf-a0d9-4fb1-966e-17b86db9b41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ba0096bf-a0d9-4fb1-966e-17b86db9b413" xsi:nil="true"/>
    <lcf76f155ced4ddcb4097134ff3c332f xmlns="4546b52b-81f0-4474-9667-a760531eff9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CFE3D8B-25B3-45A9-AF48-B9BDB610162A}"/>
</file>

<file path=customXml/itemProps2.xml><?xml version="1.0" encoding="utf-8"?>
<ds:datastoreItem xmlns:ds="http://schemas.openxmlformats.org/officeDocument/2006/customXml" ds:itemID="{1CE5FC18-4B40-4162-81DA-658A1D706B00}"/>
</file>

<file path=customXml/itemProps3.xml><?xml version="1.0" encoding="utf-8"?>
<ds:datastoreItem xmlns:ds="http://schemas.openxmlformats.org/officeDocument/2006/customXml" ds:itemID="{2B8D036D-330B-4259-91D7-F3EDD6E59AC3}"/>
</file>

<file path=docProps/app.xml><?xml version="1.0" encoding="utf-8"?>
<Properties xmlns="http://schemas.openxmlformats.org/officeDocument/2006/extended-properties" xmlns:vt="http://schemas.openxmlformats.org/officeDocument/2006/docPropsVTypes">
  <TotalTime>18614</TotalTime>
  <Words>2476</Words>
  <Application>Microsoft Office PowerPoint</Application>
  <PresentationFormat>On-screen Show (4:3)</PresentationFormat>
  <Paragraphs>206</Paragraphs>
  <Slides>26</Slides>
  <Notes>8</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26</vt:i4>
      </vt:variant>
    </vt:vector>
  </HeadingPairs>
  <TitlesOfParts>
    <vt:vector size="39" baseType="lpstr">
      <vt:lpstr>Agency FB</vt:lpstr>
      <vt:lpstr>Arial</vt:lpstr>
      <vt:lpstr>Arial Black</vt:lpstr>
      <vt:lpstr>Arial Bold</vt:lpstr>
      <vt:lpstr>Calibri</vt:lpstr>
      <vt:lpstr>Franklin Gothic Demi</vt:lpstr>
      <vt:lpstr>Franklin Gothic Medium</vt:lpstr>
      <vt:lpstr>Helvetica</vt:lpstr>
      <vt:lpstr>Wingdings</vt:lpstr>
      <vt:lpstr>Cover/Title Page</vt:lpstr>
      <vt:lpstr>Alt Cover Page</vt:lpstr>
      <vt:lpstr>Maritime Map Slide</vt:lpstr>
      <vt:lpstr>Bullet List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NAVSUP WSS SDR POCs</vt:lpstr>
      <vt:lpstr>Questions?</vt:lpstr>
      <vt:lpstr>Websites and Sources</vt:lpstr>
    </vt:vector>
  </TitlesOfParts>
  <Company>HPES NMCI NGEN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Mundy, Lee CIV NAVSUP HQ, OCC</dc:creator>
  <cp:lastModifiedBy>Melchiore, Sallyanne H CIV USN (USA)</cp:lastModifiedBy>
  <cp:revision>1400</cp:revision>
  <cp:lastPrinted>2024-01-18T19:27:45Z</cp:lastPrinted>
  <dcterms:created xsi:type="dcterms:W3CDTF">2018-05-03T15:35:55Z</dcterms:created>
  <dcterms:modified xsi:type="dcterms:W3CDTF">2024-09-04T18:00:45Z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0x01010088E4E12AE861ED43B67A914F4D47176F</vt:lpwstr>
  </property>
</Properties>
</file>